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7" r:id="rId3"/>
    <p:sldId id="290" r:id="rId4"/>
    <p:sldId id="299" r:id="rId5"/>
    <p:sldId id="300" r:id="rId6"/>
    <p:sldId id="266" r:id="rId7"/>
    <p:sldId id="305" r:id="rId8"/>
    <p:sldId id="301" r:id="rId9"/>
    <p:sldId id="302" r:id="rId10"/>
    <p:sldId id="259" r:id="rId11"/>
    <p:sldId id="267" r:id="rId12"/>
    <p:sldId id="262" r:id="rId13"/>
    <p:sldId id="264" r:id="rId14"/>
    <p:sldId id="275" r:id="rId15"/>
    <p:sldId id="276" r:id="rId16"/>
    <p:sldId id="303" r:id="rId17"/>
    <p:sldId id="304" r:id="rId18"/>
    <p:sldId id="263" r:id="rId19"/>
    <p:sldId id="289" r:id="rId20"/>
    <p:sldId id="298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默认节" id="{AB360530-04FA-4DBA-B54C-F6105BC28759}">
          <p14:sldIdLst>
            <p14:sldId id="256"/>
            <p14:sldId id="257"/>
            <p14:sldId id="258"/>
            <p14:sldId id="259"/>
            <p14:sldId id="266"/>
            <p14:sldId id="267"/>
            <p14:sldId id="268"/>
            <p14:sldId id="269"/>
            <p14:sldId id="272"/>
            <p14:sldId id="273"/>
          </p14:sldIdLst>
        </p14:section>
        <p14:section name="无标题节" id="{E0DE7B62-7AFD-48EB-9AEF-17A72C60AD89}">
          <p14:sldIdLst>
            <p14:sldId id="270"/>
            <p14:sldId id="274"/>
            <p14:sldId id="262"/>
            <p14:sldId id="264"/>
            <p14:sldId id="275"/>
            <p14:sldId id="276"/>
            <p14:sldId id="277"/>
            <p14:sldId id="278"/>
            <p14:sldId id="263"/>
            <p14:sldId id="265"/>
            <p14:sldId id="279"/>
            <p14:sldId id="280"/>
            <p14:sldId id="281"/>
            <p14:sldId id="283"/>
            <p14:sldId id="284"/>
            <p14:sldId id="286"/>
            <p14:sldId id="287"/>
            <p14:sldId id="289"/>
            <p14:sldId id="260"/>
            <p14:sldId id="26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  <a:srgbClr val="E9E9E9"/>
    <a:srgbClr val="E4E4E4"/>
    <a:srgbClr val="E1E1E1"/>
    <a:srgbClr val="000000"/>
    <a:srgbClr val="FFFFFF"/>
    <a:srgbClr val="46A7DE"/>
    <a:srgbClr val="9C9C9C"/>
    <a:srgbClr val="46A71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876" y="-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3350F5-D6EE-405D-B89F-2E57417EE79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87037903-7034-401A-9306-2670F6B070A4}">
      <dgm:prSet phldrT="[文本]" custT="1"/>
      <dgm:spPr>
        <a:solidFill>
          <a:srgbClr val="FF6600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zh-CN" altLang="en-US" sz="2400" b="1" dirty="0" smtClean="0">
              <a:latin typeface="黑体" pitchFamily="49" charset="-122"/>
              <a:ea typeface="黑体" pitchFamily="49" charset="-122"/>
            </a:rPr>
            <a:t>需求</a:t>
          </a:r>
          <a:endParaRPr lang="zh-CN" altLang="en-US" sz="2400" b="1" dirty="0">
            <a:latin typeface="黑体" pitchFamily="49" charset="-122"/>
            <a:ea typeface="黑体" pitchFamily="49" charset="-122"/>
          </a:endParaRPr>
        </a:p>
      </dgm:t>
    </dgm:pt>
    <dgm:pt modelId="{63D48D93-C386-4B49-8168-9A642E0B6AB3}" type="parTrans" cxnId="{719B1D4D-85BE-4D46-9A74-BB2412B15DC4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135CCFD7-BCBB-4F58-AB1B-7F02EE06B4E8}" type="sibTrans" cxnId="{719B1D4D-85BE-4D46-9A74-BB2412B15DC4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8DA9B85E-E655-44EC-B899-B87DA0927FF1}">
      <dgm:prSet phldrT="[文本]" custT="1"/>
      <dgm:spPr>
        <a:solidFill>
          <a:srgbClr val="FF6600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zh-CN" altLang="en-US" sz="2400" b="1" dirty="0" smtClean="0">
              <a:latin typeface="黑体" pitchFamily="49" charset="-122"/>
              <a:ea typeface="黑体" pitchFamily="49" charset="-122"/>
            </a:rPr>
            <a:t>模仿</a:t>
          </a:r>
          <a:endParaRPr lang="zh-CN" altLang="en-US" sz="2400" b="1" dirty="0">
            <a:latin typeface="黑体" pitchFamily="49" charset="-122"/>
            <a:ea typeface="黑体" pitchFamily="49" charset="-122"/>
          </a:endParaRPr>
        </a:p>
      </dgm:t>
    </dgm:pt>
    <dgm:pt modelId="{01F08010-4642-43D6-BD9A-5DB6B19C3A25}" type="parTrans" cxnId="{7CB30A22-F125-4794-9A1F-846895CEE8E4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D00129AD-FB58-4CC6-854D-8218FDFD99D5}" type="sibTrans" cxnId="{7CB30A22-F125-4794-9A1F-846895CEE8E4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BCD0992D-85E6-47A1-8ACE-E14F48EFC673}">
      <dgm:prSet phldrT="[文本]" custT="1"/>
      <dgm:spPr>
        <a:solidFill>
          <a:srgbClr val="FF6600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zh-CN" altLang="en-US" sz="2400" b="1" dirty="0" smtClean="0">
              <a:latin typeface="黑体" pitchFamily="49" charset="-122"/>
              <a:ea typeface="黑体" pitchFamily="49" charset="-122"/>
            </a:rPr>
            <a:t>借鉴</a:t>
          </a:r>
          <a:r>
            <a:rPr lang="en-US" altLang="zh-CN" sz="2400" b="1" dirty="0" smtClean="0">
              <a:latin typeface="黑体" pitchFamily="49" charset="-122"/>
              <a:ea typeface="黑体" pitchFamily="49" charset="-122"/>
            </a:rPr>
            <a:t>/</a:t>
          </a:r>
          <a:r>
            <a:rPr lang="zh-CN" altLang="en-US" sz="2400" b="1" dirty="0" smtClean="0">
              <a:latin typeface="黑体" pitchFamily="49" charset="-122"/>
              <a:ea typeface="黑体" pitchFamily="49" charset="-122"/>
            </a:rPr>
            <a:t>自创</a:t>
          </a:r>
          <a:endParaRPr lang="zh-CN" altLang="en-US" sz="2400" b="1" dirty="0">
            <a:latin typeface="黑体" pitchFamily="49" charset="-122"/>
            <a:ea typeface="黑体" pitchFamily="49" charset="-122"/>
          </a:endParaRPr>
        </a:p>
      </dgm:t>
    </dgm:pt>
    <dgm:pt modelId="{56D0BBFA-BF47-467F-A771-A22AB36BD73B}" type="parTrans" cxnId="{BAFA2476-7AFB-4342-A011-5BB1BFB09B87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2547CEBC-E338-42B8-B6F8-CB3BFE224E64}" type="sibTrans" cxnId="{BAFA2476-7AFB-4342-A011-5BB1BFB09B87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630DCD41-55B0-4A74-9814-D61A59C851F0}">
      <dgm:prSet phldrT="[文本]" custT="1"/>
      <dgm:spPr>
        <a:solidFill>
          <a:srgbClr val="FF6600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zh-CN" altLang="en-US" sz="2400" b="1" dirty="0" smtClean="0">
              <a:latin typeface="黑体" pitchFamily="49" charset="-122"/>
              <a:ea typeface="黑体" pitchFamily="49" charset="-122"/>
            </a:rPr>
            <a:t>雕琢</a:t>
          </a:r>
          <a:endParaRPr lang="zh-CN" altLang="en-US" sz="2400" b="1" dirty="0">
            <a:latin typeface="黑体" pitchFamily="49" charset="-122"/>
            <a:ea typeface="黑体" pitchFamily="49" charset="-122"/>
          </a:endParaRPr>
        </a:p>
      </dgm:t>
    </dgm:pt>
    <dgm:pt modelId="{BFCF1992-6379-4D76-B042-6D5F6BBD9CC4}" type="parTrans" cxnId="{6CFC3D32-4730-42DE-AEEA-377D03260FD0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642D291C-9AA1-4518-8F89-9F728EE4EAD3}" type="sibTrans" cxnId="{6CFC3D32-4730-42DE-AEEA-377D03260FD0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C89C3AAF-F4D5-4D89-810B-7F32258E8B26}">
      <dgm:prSet phldrT="[文本]" custT="1"/>
      <dgm:spPr>
        <a:solidFill>
          <a:srgbClr val="FF6600"/>
        </a:solidFill>
        <a:effectLst>
          <a:reflection blurRad="6350" stA="52000" endA="300" endPos="35000" dir="5400000" sy="-100000" algn="bl" rotWithShape="0"/>
        </a:effectLst>
      </dgm:spPr>
      <dgm:t>
        <a:bodyPr/>
        <a:lstStyle/>
        <a:p>
          <a:r>
            <a:rPr lang="zh-CN" altLang="en-US" sz="2400" b="1" dirty="0" smtClean="0">
              <a:latin typeface="黑体" pitchFamily="49" charset="-122"/>
              <a:ea typeface="黑体" pitchFamily="49" charset="-122"/>
            </a:rPr>
            <a:t>呈现</a:t>
          </a:r>
          <a:endParaRPr lang="zh-CN" altLang="en-US" sz="2400" b="1" dirty="0">
            <a:latin typeface="黑体" pitchFamily="49" charset="-122"/>
            <a:ea typeface="黑体" pitchFamily="49" charset="-122"/>
          </a:endParaRPr>
        </a:p>
      </dgm:t>
    </dgm:pt>
    <dgm:pt modelId="{B5C52A2C-80FD-49E7-B141-80D664E67F08}" type="parTrans" cxnId="{FDD00BCD-76D2-40AB-8563-97995EFF32D6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7031B94B-D84B-410C-9735-EAAFCCC22412}" type="sibTrans" cxnId="{FDD00BCD-76D2-40AB-8563-97995EFF32D6}">
      <dgm:prSet/>
      <dgm:spPr/>
      <dgm:t>
        <a:bodyPr/>
        <a:lstStyle/>
        <a:p>
          <a:endParaRPr lang="zh-CN" altLang="en-US" sz="2400" b="1">
            <a:latin typeface="黑体" pitchFamily="49" charset="-122"/>
            <a:ea typeface="黑体" pitchFamily="49" charset="-122"/>
          </a:endParaRPr>
        </a:p>
      </dgm:t>
    </dgm:pt>
    <dgm:pt modelId="{0BB3011E-B193-4FBB-8825-8C3321250E4E}" type="pres">
      <dgm:prSet presAssocID="{513350F5-D6EE-405D-B89F-2E57417EE790}" presName="Name0" presStyleCnt="0">
        <dgm:presLayoutVars>
          <dgm:dir/>
          <dgm:animLvl val="lvl"/>
          <dgm:resizeHandles val="exact"/>
        </dgm:presLayoutVars>
      </dgm:prSet>
      <dgm:spPr/>
    </dgm:pt>
    <dgm:pt modelId="{CABB767E-7CA1-48C1-AE46-43A835E118A4}" type="pres">
      <dgm:prSet presAssocID="{87037903-7034-401A-9306-2670F6B070A4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104C06C-6C4F-4FA2-82FE-152F9DC05CF7}" type="pres">
      <dgm:prSet presAssocID="{135CCFD7-BCBB-4F58-AB1B-7F02EE06B4E8}" presName="parTxOnlySpace" presStyleCnt="0"/>
      <dgm:spPr/>
    </dgm:pt>
    <dgm:pt modelId="{23663C8E-6289-4C68-9E1D-6C23683FF852}" type="pres">
      <dgm:prSet presAssocID="{8DA9B85E-E655-44EC-B899-B87DA0927FF1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7829F1B-47B9-4B31-954B-40386C94FB17}" type="pres">
      <dgm:prSet presAssocID="{D00129AD-FB58-4CC6-854D-8218FDFD99D5}" presName="parTxOnlySpace" presStyleCnt="0"/>
      <dgm:spPr/>
    </dgm:pt>
    <dgm:pt modelId="{660A27A5-6DE5-4F67-80FE-D273E1836B30}" type="pres">
      <dgm:prSet presAssocID="{BCD0992D-85E6-47A1-8ACE-E14F48EFC673}" presName="parTxOnly" presStyleLbl="node1" presStyleIdx="2" presStyleCnt="5" custScaleX="1250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FC5B48C-2528-4911-B9E5-11C9C641E38A}" type="pres">
      <dgm:prSet presAssocID="{2547CEBC-E338-42B8-B6F8-CB3BFE224E64}" presName="parTxOnlySpace" presStyleCnt="0"/>
      <dgm:spPr/>
    </dgm:pt>
    <dgm:pt modelId="{9BF480A7-0AB2-48DC-ACCC-4488BFB58D23}" type="pres">
      <dgm:prSet presAssocID="{630DCD41-55B0-4A74-9814-D61A59C851F0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CC677DB-9BF5-446E-BD02-04B72C3364F6}" type="pres">
      <dgm:prSet presAssocID="{642D291C-9AA1-4518-8F89-9F728EE4EAD3}" presName="parTxOnlySpace" presStyleCnt="0"/>
      <dgm:spPr/>
    </dgm:pt>
    <dgm:pt modelId="{D6298C27-BF0B-4C90-809B-CAA1CBFDBF7F}" type="pres">
      <dgm:prSet presAssocID="{C89C3AAF-F4D5-4D89-810B-7F32258E8B26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BAFA2476-7AFB-4342-A011-5BB1BFB09B87}" srcId="{513350F5-D6EE-405D-B89F-2E57417EE790}" destId="{BCD0992D-85E6-47A1-8ACE-E14F48EFC673}" srcOrd="2" destOrd="0" parTransId="{56D0BBFA-BF47-467F-A771-A22AB36BD73B}" sibTransId="{2547CEBC-E338-42B8-B6F8-CB3BFE224E64}"/>
    <dgm:cxn modelId="{F7C13346-1226-4543-A5DF-2CDBD05AD116}" type="presOf" srcId="{87037903-7034-401A-9306-2670F6B070A4}" destId="{CABB767E-7CA1-48C1-AE46-43A835E118A4}" srcOrd="0" destOrd="0" presId="urn:microsoft.com/office/officeart/2005/8/layout/chevron1"/>
    <dgm:cxn modelId="{7CB30A22-F125-4794-9A1F-846895CEE8E4}" srcId="{513350F5-D6EE-405D-B89F-2E57417EE790}" destId="{8DA9B85E-E655-44EC-B899-B87DA0927FF1}" srcOrd="1" destOrd="0" parTransId="{01F08010-4642-43D6-BD9A-5DB6B19C3A25}" sibTransId="{D00129AD-FB58-4CC6-854D-8218FDFD99D5}"/>
    <dgm:cxn modelId="{719B1D4D-85BE-4D46-9A74-BB2412B15DC4}" srcId="{513350F5-D6EE-405D-B89F-2E57417EE790}" destId="{87037903-7034-401A-9306-2670F6B070A4}" srcOrd="0" destOrd="0" parTransId="{63D48D93-C386-4B49-8168-9A642E0B6AB3}" sibTransId="{135CCFD7-BCBB-4F58-AB1B-7F02EE06B4E8}"/>
    <dgm:cxn modelId="{D95B935C-119F-47F2-BB34-A9B23F71AF87}" type="presOf" srcId="{BCD0992D-85E6-47A1-8ACE-E14F48EFC673}" destId="{660A27A5-6DE5-4F67-80FE-D273E1836B30}" srcOrd="0" destOrd="0" presId="urn:microsoft.com/office/officeart/2005/8/layout/chevron1"/>
    <dgm:cxn modelId="{C6EFF103-E1EE-4BDE-8425-0060227A3988}" type="presOf" srcId="{8DA9B85E-E655-44EC-B899-B87DA0927FF1}" destId="{23663C8E-6289-4C68-9E1D-6C23683FF852}" srcOrd="0" destOrd="0" presId="urn:microsoft.com/office/officeart/2005/8/layout/chevron1"/>
    <dgm:cxn modelId="{6CFC3D32-4730-42DE-AEEA-377D03260FD0}" srcId="{513350F5-D6EE-405D-B89F-2E57417EE790}" destId="{630DCD41-55B0-4A74-9814-D61A59C851F0}" srcOrd="3" destOrd="0" parTransId="{BFCF1992-6379-4D76-B042-6D5F6BBD9CC4}" sibTransId="{642D291C-9AA1-4518-8F89-9F728EE4EAD3}"/>
    <dgm:cxn modelId="{2E200EA5-6EB2-457A-8B4F-B77D93FCBE28}" type="presOf" srcId="{630DCD41-55B0-4A74-9814-D61A59C851F0}" destId="{9BF480A7-0AB2-48DC-ACCC-4488BFB58D23}" srcOrd="0" destOrd="0" presId="urn:microsoft.com/office/officeart/2005/8/layout/chevron1"/>
    <dgm:cxn modelId="{907E10D2-8AD7-4151-B475-E2DB9F446275}" type="presOf" srcId="{513350F5-D6EE-405D-B89F-2E57417EE790}" destId="{0BB3011E-B193-4FBB-8825-8C3321250E4E}" srcOrd="0" destOrd="0" presId="urn:microsoft.com/office/officeart/2005/8/layout/chevron1"/>
    <dgm:cxn modelId="{FDD00BCD-76D2-40AB-8563-97995EFF32D6}" srcId="{513350F5-D6EE-405D-B89F-2E57417EE790}" destId="{C89C3AAF-F4D5-4D89-810B-7F32258E8B26}" srcOrd="4" destOrd="0" parTransId="{B5C52A2C-80FD-49E7-B141-80D664E67F08}" sibTransId="{7031B94B-D84B-410C-9735-EAAFCCC22412}"/>
    <dgm:cxn modelId="{654ABE0A-EC47-4E8C-8A64-14A46DC3AD7E}" type="presOf" srcId="{C89C3AAF-F4D5-4D89-810B-7F32258E8B26}" destId="{D6298C27-BF0B-4C90-809B-CAA1CBFDBF7F}" srcOrd="0" destOrd="0" presId="urn:microsoft.com/office/officeart/2005/8/layout/chevron1"/>
    <dgm:cxn modelId="{32A1F98D-F00F-427A-B0CF-AD6AC1EC915C}" type="presParOf" srcId="{0BB3011E-B193-4FBB-8825-8C3321250E4E}" destId="{CABB767E-7CA1-48C1-AE46-43A835E118A4}" srcOrd="0" destOrd="0" presId="urn:microsoft.com/office/officeart/2005/8/layout/chevron1"/>
    <dgm:cxn modelId="{F2C421EE-4577-4C69-A029-8B08C7DFFF25}" type="presParOf" srcId="{0BB3011E-B193-4FBB-8825-8C3321250E4E}" destId="{8104C06C-6C4F-4FA2-82FE-152F9DC05CF7}" srcOrd="1" destOrd="0" presId="urn:microsoft.com/office/officeart/2005/8/layout/chevron1"/>
    <dgm:cxn modelId="{96E0770A-D04E-4E42-A6BE-56794979D21A}" type="presParOf" srcId="{0BB3011E-B193-4FBB-8825-8C3321250E4E}" destId="{23663C8E-6289-4C68-9E1D-6C23683FF852}" srcOrd="2" destOrd="0" presId="urn:microsoft.com/office/officeart/2005/8/layout/chevron1"/>
    <dgm:cxn modelId="{149BBBFB-C4A8-441C-A01A-751278DBB286}" type="presParOf" srcId="{0BB3011E-B193-4FBB-8825-8C3321250E4E}" destId="{D7829F1B-47B9-4B31-954B-40386C94FB17}" srcOrd="3" destOrd="0" presId="urn:microsoft.com/office/officeart/2005/8/layout/chevron1"/>
    <dgm:cxn modelId="{76FCCD56-6852-450A-8644-A491773F68C9}" type="presParOf" srcId="{0BB3011E-B193-4FBB-8825-8C3321250E4E}" destId="{660A27A5-6DE5-4F67-80FE-D273E1836B30}" srcOrd="4" destOrd="0" presId="urn:microsoft.com/office/officeart/2005/8/layout/chevron1"/>
    <dgm:cxn modelId="{D5CAFA7C-D81E-44DF-AA26-213DAE82A0F8}" type="presParOf" srcId="{0BB3011E-B193-4FBB-8825-8C3321250E4E}" destId="{5FC5B48C-2528-4911-B9E5-11C9C641E38A}" srcOrd="5" destOrd="0" presId="urn:microsoft.com/office/officeart/2005/8/layout/chevron1"/>
    <dgm:cxn modelId="{9E93D383-81A0-4756-93E9-75F12FF359AC}" type="presParOf" srcId="{0BB3011E-B193-4FBB-8825-8C3321250E4E}" destId="{9BF480A7-0AB2-48DC-ACCC-4488BFB58D23}" srcOrd="6" destOrd="0" presId="urn:microsoft.com/office/officeart/2005/8/layout/chevron1"/>
    <dgm:cxn modelId="{254885C4-150B-4669-9E97-9A574A873C68}" type="presParOf" srcId="{0BB3011E-B193-4FBB-8825-8C3321250E4E}" destId="{9CC677DB-9BF5-446E-BD02-04B72C3364F6}" srcOrd="7" destOrd="0" presId="urn:microsoft.com/office/officeart/2005/8/layout/chevron1"/>
    <dgm:cxn modelId="{214D2AD6-98C4-4780-8C36-EFC9DAACC903}" type="presParOf" srcId="{0BB3011E-B193-4FBB-8825-8C3321250E4E}" destId="{D6298C27-BF0B-4C90-809B-CAA1CBFDBF7F}" srcOrd="8" destOrd="0" presId="urn:microsoft.com/office/officeart/2005/8/layout/chevro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725A61-1CF2-4D6A-86F6-F1199BD296FF}" type="datetimeFigureOut">
              <a:rPr lang="zh-CN" altLang="en-US" smtClean="0"/>
              <a:pPr/>
              <a:t>2014/10/11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0EEB6-161F-46A1-A30A-2D4F16F319B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61649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0EEB6-161F-46A1-A30A-2D4F16F319B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46528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0EEB6-161F-46A1-A30A-2D4F16F319B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46528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0EEB6-161F-46A1-A30A-2D4F16F319B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46528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0EEB6-161F-46A1-A30A-2D4F16F319B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46528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0EEB6-161F-46A1-A30A-2D4F16F319B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46528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0EEB6-161F-46A1-A30A-2D4F16F319B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46528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B0EEB6-161F-46A1-A30A-2D4F16F319B4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346528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hyperlink" Target="http://www.tianya.cn/publicforum/content/no20/1/317960.shtml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hyperlink" Target="mailto:info@eyefulpresentations.co.uk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360云盘\02-个人资料\！PPT图片及版面资源\05-PPT精选插图\01-生活类\01-生活综合\look.com.ua-5609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2602736" y="3573016"/>
            <a:ext cx="6986528" cy="1446550"/>
          </a:xfrm>
          <a:prstGeom prst="rect">
            <a:avLst/>
          </a:prstGeom>
          <a:noFill/>
        </p:spPr>
        <p:txBody>
          <a:bodyPr vert="horz" wrap="none" rtlCol="0" anchor="ctr">
            <a:spAutoFit/>
          </a:bodyPr>
          <a:lstStyle/>
          <a:p>
            <a:pPr algn="ctr"/>
            <a:r>
              <a:rPr lang="zh-CN" altLang="en-US" sz="8800" b="1" spc="40" dirty="0" smtClean="0">
                <a:ln w="28575">
                  <a:solidFill>
                    <a:srgbClr val="FFFFFF"/>
                  </a:solidFill>
                </a:ln>
                <a:solidFill>
                  <a:srgbClr val="F684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目标管理</a:t>
            </a:r>
            <a:r>
              <a:rPr lang="zh-CN" altLang="en-US" sz="8800" b="1" spc="40" dirty="0">
                <a:ln w="28575">
                  <a:solidFill>
                    <a:srgbClr val="FFFFFF"/>
                  </a:solidFill>
                </a:ln>
                <a:solidFill>
                  <a:srgbClr val="F684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实务</a:t>
            </a:r>
            <a:endParaRPr lang="en-US" sz="8800" b="1" spc="40" dirty="0">
              <a:ln w="28575">
                <a:solidFill>
                  <a:srgbClr val="FFFFFF"/>
                </a:solidFill>
              </a:ln>
              <a:solidFill>
                <a:srgbClr val="F684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5" name="组合 14"/>
          <p:cNvGrpSpPr/>
          <p:nvPr userDrawn="1"/>
        </p:nvGrpSpPr>
        <p:grpSpPr>
          <a:xfrm>
            <a:off x="9048328" y="3645024"/>
            <a:ext cx="511552" cy="355744"/>
            <a:chOff x="6393399" y="4700483"/>
            <a:chExt cx="511552" cy="355744"/>
          </a:xfrm>
        </p:grpSpPr>
        <p:sp>
          <p:nvSpPr>
            <p:cNvPr id="16" name="二十四角星 15"/>
            <p:cNvSpPr/>
            <p:nvPr/>
          </p:nvSpPr>
          <p:spPr>
            <a:xfrm>
              <a:off x="6411097" y="4700483"/>
              <a:ext cx="355744" cy="355744"/>
            </a:xfrm>
            <a:prstGeom prst="star24">
              <a:avLst/>
            </a:prstGeom>
            <a:solidFill>
              <a:srgbClr val="FFC000"/>
            </a:solidFill>
            <a:ln w="12700">
              <a:noFill/>
            </a:ln>
            <a:effectLst/>
          </p:spPr>
          <p:txBody>
            <a:bodyPr wrap="square" rtlCol="0" anchor="ctr">
              <a:spAutoFit/>
            </a:bodyPr>
            <a:lstStyle/>
            <a:p>
              <a:pPr algn="ctr"/>
              <a:endParaRPr lang="zh-CN" altLang="en-US" sz="1600" b="1">
                <a:solidFill>
                  <a:prstClr val="white"/>
                </a:solidFill>
                <a:cs typeface="Lao UI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20430396">
              <a:off x="6393399" y="4729692"/>
              <a:ext cx="51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 smtClean="0">
                  <a:solidFill>
                    <a:prstClr val="white"/>
                  </a:solidFill>
                  <a:latin typeface="Arial Black" pitchFamily="34" charset="0"/>
                </a:rPr>
                <a:t>V2</a:t>
              </a:r>
              <a:endParaRPr lang="zh-CN" altLang="en-US" sz="1200" dirty="0">
                <a:solidFill>
                  <a:prstClr val="white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8" name="组合 17"/>
          <p:cNvGrpSpPr/>
          <p:nvPr userDrawn="1"/>
        </p:nvGrpSpPr>
        <p:grpSpPr>
          <a:xfrm>
            <a:off x="9912424" y="6245854"/>
            <a:ext cx="1936145" cy="495514"/>
            <a:chOff x="403607" y="6173846"/>
            <a:chExt cx="1936145" cy="495514"/>
          </a:xfrm>
        </p:grpSpPr>
        <p:sp>
          <p:nvSpPr>
            <p:cNvPr id="19" name="Text Box 62"/>
            <p:cNvSpPr txBox="1">
              <a:spLocks noChangeArrowheads="1"/>
            </p:cNvSpPr>
            <p:nvPr/>
          </p:nvSpPr>
          <p:spPr bwMode="auto">
            <a:xfrm>
              <a:off x="828349" y="6252326"/>
              <a:ext cx="1511403" cy="338554"/>
            </a:xfrm>
            <a:prstGeom prst="rect">
              <a:avLst/>
            </a:prstGeom>
            <a:noFill/>
            <a:effectLst>
              <a:reflection blurRad="6350" stA="50000" endA="300" endPos="38500" dist="50800" dir="5400000" sy="-100000" algn="bl" rotWithShape="0"/>
            </a:effectLst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defTabSz="914400" eaLnBrk="1" latinLnBrk="0" hangingPunct="1">
                <a:defRPr sz="1800">
                  <a:solidFill>
                    <a:schemeClr val="bg2">
                      <a:lumMod val="25000"/>
                    </a:schemeClr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Broadway" pitchFamily="82" charset="0"/>
                  <a:ea typeface="楷体" pitchFamily="49" charset="-122"/>
                  <a:cs typeface="经典繁仿黑" pitchFamily="49" charset="-122"/>
                </a:defRPr>
              </a:lvl1pPr>
              <a:lvl2pPr defTabSz="914400" eaLnBrk="1" latinLnBrk="0" hangingPunct="1">
                <a:defRPr sz="1800">
                  <a:latin typeface="+mn-lt"/>
                  <a:ea typeface="+mn-ea"/>
                </a:defRPr>
              </a:lvl2pPr>
              <a:lvl3pPr defTabSz="914400" eaLnBrk="1" latinLnBrk="0" hangingPunct="1">
                <a:defRPr sz="1800">
                  <a:latin typeface="+mn-lt"/>
                  <a:ea typeface="+mn-ea"/>
                </a:defRPr>
              </a:lvl3pPr>
              <a:lvl4pPr defTabSz="914400" eaLnBrk="1" latinLnBrk="0" hangingPunct="1">
                <a:defRPr sz="1800">
                  <a:latin typeface="+mn-lt"/>
                  <a:ea typeface="+mn-ea"/>
                </a:defRPr>
              </a:lvl4pPr>
              <a:lvl5pPr defTabSz="914400" eaLnBrk="1" latinLnBrk="0" hangingPunct="1">
                <a:defRPr sz="1800">
                  <a:latin typeface="+mn-lt"/>
                  <a:ea typeface="+mn-ea"/>
                </a:defRPr>
              </a:lvl5pPr>
              <a:lvl6pPr>
                <a:defRPr sz="1800">
                  <a:latin typeface="+mn-lt"/>
                  <a:ea typeface="+mn-ea"/>
                </a:defRPr>
              </a:lvl6pPr>
              <a:lvl7pPr>
                <a:defRPr sz="1800">
                  <a:latin typeface="+mn-lt"/>
                  <a:ea typeface="+mn-ea"/>
                </a:defRPr>
              </a:lvl7pPr>
              <a:lvl8pPr>
                <a:defRPr sz="1800">
                  <a:latin typeface="+mn-lt"/>
                  <a:ea typeface="+mn-ea"/>
                </a:defRPr>
              </a:lvl8pPr>
              <a:lvl9pPr>
                <a:defRPr sz="1800">
                  <a:latin typeface="+mn-lt"/>
                  <a:ea typeface="+mn-ea"/>
                </a:defRPr>
              </a:lvl9pPr>
            </a:lstStyle>
            <a:p>
              <a:r>
                <a:rPr lang="zh-CN" altLang="en-US" sz="1600" dirty="0">
                  <a:solidFill>
                    <a:schemeClr val="bg1">
                      <a:lumMod val="8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布衣公子作品</a:t>
              </a:r>
              <a:endParaRPr lang="en-GB" altLang="zh-CN" sz="1600" dirty="0">
                <a:solidFill>
                  <a:schemeClr val="bg1">
                    <a:lumMod val="8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20" name="Picture 9" descr="E:\仝德志文件，勿删！\03-参考文档\！PPT图片及版面资源\06-PPT精选插图\05-头像\嘿嘿.png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07" y="6173846"/>
              <a:ext cx="495514" cy="49551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TextBox 21"/>
          <p:cNvSpPr txBox="1"/>
          <p:nvPr userDrawn="1"/>
        </p:nvSpPr>
        <p:spPr>
          <a:xfrm>
            <a:off x="449759" y="404664"/>
            <a:ext cx="461665" cy="2051844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pc="11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中层经理培训系列</a:t>
            </a:r>
            <a:endParaRPr lang="en-US" spc="11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2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85185E-6 L 2.5E-6 1.85185E-6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2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9861 L 1.66667E-6 1.6763E-6 L 0.00035 -0.12162 L 1.66667E-6 1.6763E-6 " pathEditMode="relative" rAng="0" ptsTypes="AAAA">
                                      <p:cBhvr>
                                        <p:cTn id="21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62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22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:\Teliss_Tong\Copy\定期备份\工作备份\！PPT图片及版面资源\06-PPT精选插图\10-综合\脚印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6285756" cy="68595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 userDrawn="1"/>
        </p:nvSpPr>
        <p:spPr bwMode="auto">
          <a:xfrm>
            <a:off x="1490500" y="5188659"/>
            <a:ext cx="3265288" cy="576064"/>
          </a:xfrm>
          <a:prstGeom prst="rect">
            <a:avLst/>
          </a:prstGeom>
          <a:solidFill>
            <a:srgbClr val="FFFFFF">
              <a:alpha val="69804"/>
            </a:srgbClr>
          </a:solidFill>
          <a:ln w="9525" cap="flat" cmpd="sng">
            <a:noFill/>
            <a:round/>
            <a:headEnd type="oval" w="med" len="med"/>
            <a:tailEnd/>
          </a:ln>
          <a:ex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标题 1"/>
          <p:cNvSpPr txBox="1">
            <a:spLocks/>
          </p:cNvSpPr>
          <p:nvPr userDrawn="1"/>
        </p:nvSpPr>
        <p:spPr>
          <a:xfrm>
            <a:off x="6816378" y="457160"/>
            <a:ext cx="4895452" cy="1214995"/>
          </a:xfrm>
          <a:prstGeom prst="rect">
            <a:avLst/>
          </a:prstGeom>
        </p:spPr>
        <p:txBody>
          <a:bodyPr vert="horz" lIns="91417" tIns="45708" rIns="91417" bIns="45708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7200" b="1" dirty="0">
                <a:solidFill>
                  <a:srgbClr val="FC6F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我的黄金十年</a:t>
            </a:r>
          </a:p>
        </p:txBody>
      </p:sp>
      <p:grpSp>
        <p:nvGrpSpPr>
          <p:cNvPr id="10" name="组合 9"/>
          <p:cNvGrpSpPr/>
          <p:nvPr userDrawn="1"/>
        </p:nvGrpSpPr>
        <p:grpSpPr>
          <a:xfrm>
            <a:off x="4337" y="272493"/>
            <a:ext cx="2033736" cy="461665"/>
            <a:chOff x="8525122" y="157879"/>
            <a:chExt cx="651124" cy="461664"/>
          </a:xfrm>
        </p:grpSpPr>
        <p:sp>
          <p:nvSpPr>
            <p:cNvPr id="11" name="矩形 10"/>
            <p:cNvSpPr/>
            <p:nvPr/>
          </p:nvSpPr>
          <p:spPr>
            <a:xfrm>
              <a:off x="8721689" y="167211"/>
              <a:ext cx="432048" cy="360000"/>
            </a:xfrm>
            <a:prstGeom prst="rect">
              <a:avLst/>
            </a:prstGeom>
            <a:solidFill>
              <a:srgbClr val="92D05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89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2" name="TextBox 16"/>
            <p:cNvSpPr txBox="1"/>
            <p:nvPr/>
          </p:nvSpPr>
          <p:spPr>
            <a:xfrm>
              <a:off x="8525122" y="157879"/>
              <a:ext cx="651124" cy="461664"/>
            </a:xfrm>
            <a:prstGeom prst="rect">
              <a:avLst/>
            </a:prstGeom>
            <a:solidFill>
              <a:srgbClr val="1094EE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121889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专业字体设计服务/WWW.ZTSGC.COM/" pitchFamily="2" charset="-122"/>
                </a:rPr>
                <a:t>  </a:t>
              </a:r>
              <a:r>
                <a:rPr kumimoji="0" lang="zh-CN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微软雅黑" pitchFamily="34" charset="-122"/>
                </a:rPr>
                <a:t>片尾广告</a:t>
              </a:r>
            </a:p>
          </p:txBody>
        </p:sp>
      </p:grpSp>
      <p:sp>
        <p:nvSpPr>
          <p:cNvPr id="13" name="矩形 12"/>
          <p:cNvSpPr/>
          <p:nvPr userDrawn="1"/>
        </p:nvSpPr>
        <p:spPr>
          <a:xfrm>
            <a:off x="7342427" y="1647202"/>
            <a:ext cx="4164052" cy="430863"/>
          </a:xfrm>
          <a:prstGeom prst="rect">
            <a:avLst/>
          </a:prstGeom>
          <a:noFill/>
        </p:spPr>
        <p:txBody>
          <a:bodyPr wrap="square" lIns="91417" tIns="45708" rIns="91417" bIns="45708">
            <a:spAutoFit/>
          </a:bodyPr>
          <a:lstStyle/>
          <a:p>
            <a:pPr defTabSz="1218892"/>
            <a:r>
              <a:rPr lang="zh-CN" altLang="en-US" sz="2200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一位平凡</a:t>
            </a:r>
            <a:r>
              <a:rPr lang="en-US" altLang="zh-CN" sz="2200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80</a:t>
            </a:r>
            <a:r>
              <a:rPr lang="zh-CN" altLang="en-US" sz="2200" dirty="0">
                <a:solidFill>
                  <a:srgbClr val="00B0F0"/>
                </a:solidFill>
                <a:latin typeface="微软雅黑" pitchFamily="34" charset="-122"/>
                <a:ea typeface="微软雅黑" pitchFamily="34" charset="-122"/>
              </a:rPr>
              <a:t>后的职场与情感历程</a:t>
            </a:r>
          </a:p>
        </p:txBody>
      </p:sp>
      <p:pic>
        <p:nvPicPr>
          <p:cNvPr id="14" name="Picture 3" descr="D:\Teliss_Tong\Copy\定期备份\工作备份\！PPT图片及版面资源\06-PPT精选插图\05-头像\1000mb.ru (42)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55104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9"/>
          <p:cNvSpPr txBox="1"/>
          <p:nvPr userDrawn="1"/>
        </p:nvSpPr>
        <p:spPr>
          <a:xfrm>
            <a:off x="6816378" y="2492896"/>
            <a:ext cx="4895452" cy="2166723"/>
          </a:xfrm>
          <a:prstGeom prst="rect">
            <a:avLst/>
          </a:prstGeom>
          <a:noFill/>
        </p:spPr>
        <p:txBody>
          <a:bodyPr wrap="square" lIns="91417" tIns="45708" rIns="91417" bIns="45708" rtlCol="0">
            <a:spAutoFit/>
          </a:bodyPr>
          <a:lstStyle/>
          <a:p>
            <a:pPr indent="-457164" defTabSz="1218892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我将毕业后的第一个十年称之为“黄金十年”，第二个十年称之为“白金十年”，第三个十年称之为“钻石十年”，以此来形容人生当中最青春蓬勃、年富力强和激情满怀的宝贵三十年。</a:t>
            </a:r>
            <a:endParaRPr lang="en-US" altLang="zh-CN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indent="-457164" defTabSz="1218892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“我的黄金十年”写的就是毕业后，第一个十年所发生的职场与情感的那些事儿</a:t>
            </a:r>
            <a:r>
              <a:rPr lang="en-US" altLang="zh-CN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 userDrawn="1"/>
        </p:nvSpPr>
        <p:spPr>
          <a:xfrm>
            <a:off x="7103318" y="5469419"/>
            <a:ext cx="4369405" cy="369308"/>
          </a:xfrm>
          <a:prstGeom prst="rect">
            <a:avLst/>
          </a:prstGeom>
        </p:spPr>
        <p:txBody>
          <a:bodyPr wrap="square" lIns="91417" tIns="45708" rIns="91417" bIns="45708">
            <a:spAutoFit/>
          </a:bodyPr>
          <a:lstStyle/>
          <a:p>
            <a:pPr defTabSz="1218892">
              <a:lnSpc>
                <a:spcPct val="150000"/>
              </a:lnSpc>
            </a:pPr>
            <a:r>
              <a:rPr lang="en-US" altLang="zh-CN" sz="1200" dirty="0">
                <a:solidFill>
                  <a:srgbClr val="1094EE"/>
                </a:solidFill>
                <a:latin typeface="Arial"/>
                <a:ea typeface="微软雅黑" pitchFamily="34" charset="-122"/>
                <a:cs typeface="Arial"/>
                <a:hlinkClick r:id="rId4"/>
              </a:rPr>
              <a:t>http://www.tianya.cn/publicforum/content/no20/1/317960.shtml</a:t>
            </a:r>
            <a:endParaRPr lang="en-US" altLang="zh-CN" sz="1200" dirty="0">
              <a:solidFill>
                <a:srgbClr val="1094EE"/>
              </a:solidFill>
              <a:latin typeface="Arial"/>
              <a:ea typeface="微软雅黑" pitchFamily="34" charset="-122"/>
              <a:cs typeface="Arial"/>
            </a:endParaRPr>
          </a:p>
        </p:txBody>
      </p:sp>
      <p:sp>
        <p:nvSpPr>
          <p:cNvPr id="17" name="矩形 16"/>
          <p:cNvSpPr/>
          <p:nvPr userDrawn="1"/>
        </p:nvSpPr>
        <p:spPr>
          <a:xfrm>
            <a:off x="7486441" y="5849451"/>
            <a:ext cx="3124698" cy="45987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417" tIns="45708" rIns="91417" bIns="45708" anchor="ctr"/>
          <a:lstStyle/>
          <a:p>
            <a:pPr marL="0" marR="0" lvl="0" indent="0" algn="ctr" defTabSz="121889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微软雅黑" pitchFamily="34" charset="-122"/>
                <a:ea typeface="微软雅黑" pitchFamily="34" charset="-122"/>
              </a:rPr>
              <a:t>自传体小说，请您多多捧场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4F81BD">
                      <a:satMod val="175000"/>
                      <a:alpha val="40000"/>
                    </a:srgbClr>
                  </a:glow>
                </a:effectLst>
                <a:uLnTx/>
                <a:uFillTx/>
                <a:latin typeface="微软雅黑" pitchFamily="34" charset="-122"/>
                <a:ea typeface="微软雅黑" pitchFamily="34" charset="-122"/>
                <a:sym typeface="Wingdings" pitchFamily="2" charset="2"/>
              </a:rPr>
              <a:t>：）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228600">
                  <a:srgbClr val="4F81BD">
                    <a:satMod val="175000"/>
                    <a:alpha val="40000"/>
                  </a:srgbClr>
                </a:glow>
              </a:effectLst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8" name="Picture 2" descr="D:\Teliss_Tong\Copy\定期备份\工作备份\！PPT图片及版面资源\06-PPT精选插图\04-图标\54D742BB28AE93477AE1424E5D991B5D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0798" y="5841269"/>
            <a:ext cx="396045" cy="3960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500" y="1673152"/>
            <a:ext cx="3265288" cy="32652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0" name="文本框 19"/>
          <p:cNvSpPr txBox="1"/>
          <p:nvPr userDrawn="1"/>
        </p:nvSpPr>
        <p:spPr>
          <a:xfrm>
            <a:off x="1490500" y="5219377"/>
            <a:ext cx="3265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892"/>
            <a:r>
              <a:rPr lang="zh-CN" altLang="en-US" sz="2400" dirty="0" smtClean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布衣公众号：</a:t>
            </a:r>
            <a:r>
              <a:rPr lang="en-US" altLang="zh-CN" sz="2800" b="1" dirty="0" err="1" smtClean="0">
                <a:solidFill>
                  <a:srgbClr val="FF66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hr-ppt</a:t>
            </a:r>
            <a:endParaRPr lang="zh-CN" altLang="en-US" sz="2800" b="1" dirty="0">
              <a:solidFill>
                <a:srgbClr val="FF66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5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7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7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7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6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6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1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siatu.com/uploads/Photo/201109/17/asia71864201109171019371.jp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351" y="1124744"/>
            <a:ext cx="5112569" cy="46582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空心弧 3"/>
          <p:cNvSpPr/>
          <p:nvPr userDrawn="1"/>
        </p:nvSpPr>
        <p:spPr>
          <a:xfrm>
            <a:off x="767408" y="836712"/>
            <a:ext cx="5472816" cy="5472816"/>
          </a:xfrm>
          <a:prstGeom prst="blockArc">
            <a:avLst>
              <a:gd name="adj1" fmla="val 18900000"/>
              <a:gd name="adj2" fmla="val 2700000"/>
              <a:gd name="adj3" fmla="val 395"/>
            </a:avLst>
          </a:prstGeom>
          <a:solidFill>
            <a:srgbClr val="46A7DE"/>
          </a:solidFill>
          <a:ln w="25400" cap="flat" cmpd="sng" algn="ctr">
            <a:solidFill>
              <a:srgbClr val="FF9300"/>
            </a:solidFill>
            <a:prstDash val="solid"/>
          </a:ln>
          <a:effectLst/>
        </p:spPr>
      </p:sp>
      <p:grpSp>
        <p:nvGrpSpPr>
          <p:cNvPr id="5" name="组合 4"/>
          <p:cNvGrpSpPr/>
          <p:nvPr userDrawn="1"/>
        </p:nvGrpSpPr>
        <p:grpSpPr>
          <a:xfrm>
            <a:off x="5597187" y="2211816"/>
            <a:ext cx="5971437" cy="781507"/>
            <a:chOff x="1537511" y="1631288"/>
            <a:chExt cx="5971437" cy="781507"/>
          </a:xfrm>
        </p:grpSpPr>
        <p:grpSp>
          <p:nvGrpSpPr>
            <p:cNvPr id="6" name="组合 5"/>
            <p:cNvGrpSpPr/>
            <p:nvPr/>
          </p:nvGrpSpPr>
          <p:grpSpPr>
            <a:xfrm>
              <a:off x="1537511" y="1631288"/>
              <a:ext cx="5971437" cy="781507"/>
              <a:chOff x="1537511" y="1631288"/>
              <a:chExt cx="5971437" cy="781507"/>
            </a:xfrm>
          </p:grpSpPr>
          <p:grpSp>
            <p:nvGrpSpPr>
              <p:cNvPr id="9" name="组合 8"/>
              <p:cNvGrpSpPr/>
              <p:nvPr userDrawn="1"/>
            </p:nvGrpSpPr>
            <p:grpSpPr>
              <a:xfrm>
                <a:off x="1928264" y="1709439"/>
                <a:ext cx="5580684" cy="625205"/>
                <a:chOff x="460128" y="312440"/>
                <a:chExt cx="5580684" cy="625205"/>
              </a:xfrm>
            </p:grpSpPr>
            <p:sp>
              <p:nvSpPr>
                <p:cNvPr id="13" name="矩形 12"/>
                <p:cNvSpPr/>
                <p:nvPr userDrawn="1"/>
              </p:nvSpPr>
              <p:spPr>
                <a:xfrm>
                  <a:off x="460128" y="312440"/>
                  <a:ext cx="5580684" cy="625205"/>
                </a:xfrm>
                <a:prstGeom prst="rect">
                  <a:avLst/>
                </a:prstGeom>
                <a:gradFill>
                  <a:gsLst>
                    <a:gs pos="100000">
                      <a:srgbClr val="FFFFFF"/>
                    </a:gs>
                    <a:gs pos="51657">
                      <a:srgbClr val="F0F0F0"/>
                    </a:gs>
                    <a:gs pos="0">
                      <a:srgbClr val="FFFFFF"/>
                    </a:gs>
                  </a:gsLst>
                  <a:lin ang="5400000" scaled="1"/>
                </a:gradFill>
                <a:ln w="9525">
                  <a:solidFill>
                    <a:srgbClr val="DDDDDD"/>
                  </a:solidFill>
                  <a:round/>
                  <a:headEnd/>
                  <a:tailEnd/>
                </a:ln>
                <a:effectLst>
                  <a:outerShdw blurRad="63500" sx="101000" sy="101000" algn="ctr" rotWithShape="0">
                    <a:prstClr val="black">
                      <a:alpha val="8000"/>
                    </a:prstClr>
                  </a:outerShdw>
                </a:effectLst>
              </p:spPr>
            </p:sp>
            <p:sp>
              <p:nvSpPr>
                <p:cNvPr id="14" name="矩形 13"/>
                <p:cNvSpPr/>
                <p:nvPr/>
              </p:nvSpPr>
              <p:spPr>
                <a:xfrm>
                  <a:off x="460128" y="312440"/>
                  <a:ext cx="5580684" cy="6252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496257" tIns="60960" rIns="60960" bIns="60960" numCol="1" spcCol="1270" anchor="ctr" anchorCtr="0">
                  <a:noAutofit/>
                </a:bodyPr>
                <a:lstStyle/>
                <a:p>
                  <a:pPr marL="0" marR="0" lvl="0" indent="0" algn="l" defTabSz="1066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24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  <a:ea typeface="微软雅黑" pitchFamily="34" charset="-122"/>
                      <a:cs typeface="+mn-cs"/>
                    </a:rPr>
                    <a:t>单击此处添加文字内容</a:t>
                  </a: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15" name="矩形 14"/>
                <p:cNvSpPr/>
                <p:nvPr userDrawn="1"/>
              </p:nvSpPr>
              <p:spPr>
                <a:xfrm>
                  <a:off x="503540" y="341314"/>
                  <a:ext cx="5537272" cy="560790"/>
                </a:xfrm>
                <a:prstGeom prst="rect">
                  <a:avLst/>
                </a:prstGeom>
                <a:gradFill rotWithShape="1">
                  <a:gsLst>
                    <a:gs pos="98000">
                      <a:srgbClr val="F9F9F9"/>
                    </a:gs>
                    <a:gs pos="100000">
                      <a:srgbClr val="FFFFFF"/>
                    </a:gs>
                    <a:gs pos="51657">
                      <a:srgbClr val="E8E8E8"/>
                    </a:gs>
                    <a:gs pos="50000">
                      <a:srgbClr val="ECECEC"/>
                    </a:gs>
                    <a:gs pos="8000">
                      <a:srgbClr val="F8F8F8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</p:sp>
          </p:grpSp>
          <p:grpSp>
            <p:nvGrpSpPr>
              <p:cNvPr id="10" name="组合 9"/>
              <p:cNvGrpSpPr/>
              <p:nvPr/>
            </p:nvGrpSpPr>
            <p:grpSpPr>
              <a:xfrm>
                <a:off x="1537511" y="1631288"/>
                <a:ext cx="781507" cy="781507"/>
                <a:chOff x="1537511" y="1631288"/>
                <a:chExt cx="781507" cy="781507"/>
              </a:xfrm>
            </p:grpSpPr>
            <p:sp>
              <p:nvSpPr>
                <p:cNvPr id="11" name="椭圆 10"/>
                <p:cNvSpPr/>
                <p:nvPr/>
              </p:nvSpPr>
              <p:spPr>
                <a:xfrm>
                  <a:off x="1537511" y="1631288"/>
                  <a:ext cx="781507" cy="781507"/>
                </a:xfrm>
                <a:prstGeom prst="ellipse">
                  <a:avLst/>
                </a:prstGeom>
                <a:solidFill>
                  <a:srgbClr val="FF9300"/>
                </a:solidFill>
                <a:ln w="9525">
                  <a:solidFill>
                    <a:srgbClr val="FF9300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Impact" pitchFamily="34" charset="0"/>
                    </a:rPr>
                    <a:t>1</a:t>
                  </a:r>
                  <a:endParaRPr kumimoji="0" lang="zh-CN" alt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Impact" pitchFamily="34" charset="0"/>
                  </a:endParaRPr>
                </a:p>
              </p:txBody>
            </p:sp>
            <p:sp>
              <p:nvSpPr>
                <p:cNvPr id="12" name="未知"/>
                <p:cNvSpPr>
                  <a:spLocks/>
                </p:cNvSpPr>
                <p:nvPr/>
              </p:nvSpPr>
              <p:spPr bwMode="auto">
                <a:xfrm>
                  <a:off x="1616373" y="1646528"/>
                  <a:ext cx="615192" cy="300182"/>
                </a:xfrm>
                <a:custGeom>
                  <a:avLst/>
                  <a:gdLst>
                    <a:gd name="T0" fmla="*/ 729 w 1321"/>
                    <a:gd name="T1" fmla="*/ 203 h 712"/>
                    <a:gd name="T2" fmla="*/ 738 w 1321"/>
                    <a:gd name="T3" fmla="*/ 224 h 712"/>
                    <a:gd name="T4" fmla="*/ 740 w 1321"/>
                    <a:gd name="T5" fmla="*/ 244 h 712"/>
                    <a:gd name="T6" fmla="*/ 737 w 1321"/>
                    <a:gd name="T7" fmla="*/ 262 h 712"/>
                    <a:gd name="T8" fmla="*/ 727 w 1321"/>
                    <a:gd name="T9" fmla="*/ 279 h 712"/>
                    <a:gd name="T10" fmla="*/ 713 w 1321"/>
                    <a:gd name="T11" fmla="*/ 294 h 712"/>
                    <a:gd name="T12" fmla="*/ 694 w 1321"/>
                    <a:gd name="T13" fmla="*/ 306 h 712"/>
                    <a:gd name="T14" fmla="*/ 670 w 1321"/>
                    <a:gd name="T15" fmla="*/ 318 h 712"/>
                    <a:gd name="T16" fmla="*/ 643 w 1321"/>
                    <a:gd name="T17" fmla="*/ 329 h 712"/>
                    <a:gd name="T18" fmla="*/ 612 w 1321"/>
                    <a:gd name="T19" fmla="*/ 338 h 712"/>
                    <a:gd name="T20" fmla="*/ 578 w 1321"/>
                    <a:gd name="T21" fmla="*/ 346 h 712"/>
                    <a:gd name="T22" fmla="*/ 542 w 1321"/>
                    <a:gd name="T23" fmla="*/ 352 h 712"/>
                    <a:gd name="T24" fmla="*/ 502 w 1321"/>
                    <a:gd name="T25" fmla="*/ 357 h 712"/>
                    <a:gd name="T26" fmla="*/ 462 w 1321"/>
                    <a:gd name="T27" fmla="*/ 360 h 712"/>
                    <a:gd name="T28" fmla="*/ 445 w 1321"/>
                    <a:gd name="T29" fmla="*/ 361 h 712"/>
                    <a:gd name="T30" fmla="*/ 267 w 1321"/>
                    <a:gd name="T31" fmla="*/ 361 h 712"/>
                    <a:gd name="T32" fmla="*/ 264 w 1321"/>
                    <a:gd name="T33" fmla="*/ 361 h 712"/>
                    <a:gd name="T34" fmla="*/ 229 w 1321"/>
                    <a:gd name="T35" fmla="*/ 359 h 712"/>
                    <a:gd name="T36" fmla="*/ 195 w 1321"/>
                    <a:gd name="T37" fmla="*/ 357 h 712"/>
                    <a:gd name="T38" fmla="*/ 162 w 1321"/>
                    <a:gd name="T39" fmla="*/ 353 h 712"/>
                    <a:gd name="T40" fmla="*/ 132 w 1321"/>
                    <a:gd name="T41" fmla="*/ 349 h 712"/>
                    <a:gd name="T42" fmla="*/ 104 w 1321"/>
                    <a:gd name="T43" fmla="*/ 343 h 712"/>
                    <a:gd name="T44" fmla="*/ 79 w 1321"/>
                    <a:gd name="T45" fmla="*/ 336 h 712"/>
                    <a:gd name="T46" fmla="*/ 57 w 1321"/>
                    <a:gd name="T47" fmla="*/ 329 h 712"/>
                    <a:gd name="T48" fmla="*/ 38 w 1321"/>
                    <a:gd name="T49" fmla="*/ 319 h 712"/>
                    <a:gd name="T50" fmla="*/ 22 w 1321"/>
                    <a:gd name="T51" fmla="*/ 308 h 712"/>
                    <a:gd name="T52" fmla="*/ 10 w 1321"/>
                    <a:gd name="T53" fmla="*/ 296 h 712"/>
                    <a:gd name="T54" fmla="*/ 3 w 1321"/>
                    <a:gd name="T55" fmla="*/ 281 h 712"/>
                    <a:gd name="T56" fmla="*/ 0 w 1321"/>
                    <a:gd name="T57" fmla="*/ 266 h 712"/>
                    <a:gd name="T58" fmla="*/ 0 w 1321"/>
                    <a:gd name="T59" fmla="*/ 264 h 712"/>
                    <a:gd name="T60" fmla="*/ 2 w 1321"/>
                    <a:gd name="T61" fmla="*/ 247 h 712"/>
                    <a:gd name="T62" fmla="*/ 9 w 1321"/>
                    <a:gd name="T63" fmla="*/ 226 h 712"/>
                    <a:gd name="T64" fmla="*/ 29 w 1321"/>
                    <a:gd name="T65" fmla="*/ 188 h 712"/>
                    <a:gd name="T66" fmla="*/ 53 w 1321"/>
                    <a:gd name="T67" fmla="*/ 152 h 712"/>
                    <a:gd name="T68" fmla="*/ 82 w 1321"/>
                    <a:gd name="T69" fmla="*/ 119 h 712"/>
                    <a:gd name="T70" fmla="*/ 114 w 1321"/>
                    <a:gd name="T71" fmla="*/ 89 h 712"/>
                    <a:gd name="T72" fmla="*/ 151 w 1321"/>
                    <a:gd name="T73" fmla="*/ 63 h 712"/>
                    <a:gd name="T74" fmla="*/ 191 w 1321"/>
                    <a:gd name="T75" fmla="*/ 42 h 712"/>
                    <a:gd name="T76" fmla="*/ 232 w 1321"/>
                    <a:gd name="T77" fmla="*/ 24 h 712"/>
                    <a:gd name="T78" fmla="*/ 278 w 1321"/>
                    <a:gd name="T79" fmla="*/ 11 h 712"/>
                    <a:gd name="T80" fmla="*/ 325 w 1321"/>
                    <a:gd name="T81" fmla="*/ 3 h 712"/>
                    <a:gd name="T82" fmla="*/ 374 w 1321"/>
                    <a:gd name="T83" fmla="*/ 0 h 712"/>
                    <a:gd name="T84" fmla="*/ 374 w 1321"/>
                    <a:gd name="T85" fmla="*/ 0 h 712"/>
                    <a:gd name="T86" fmla="*/ 425 w 1321"/>
                    <a:gd name="T87" fmla="*/ 3 h 712"/>
                    <a:gd name="T88" fmla="*/ 474 w 1321"/>
                    <a:gd name="T89" fmla="*/ 12 h 712"/>
                    <a:gd name="T90" fmla="*/ 522 w 1321"/>
                    <a:gd name="T91" fmla="*/ 27 h 712"/>
                    <a:gd name="T92" fmla="*/ 566 w 1321"/>
                    <a:gd name="T93" fmla="*/ 46 h 712"/>
                    <a:gd name="T94" fmla="*/ 606 w 1321"/>
                    <a:gd name="T95" fmla="*/ 69 h 712"/>
                    <a:gd name="T96" fmla="*/ 644 w 1321"/>
                    <a:gd name="T97" fmla="*/ 98 h 712"/>
                    <a:gd name="T98" fmla="*/ 677 w 1321"/>
                    <a:gd name="T99" fmla="*/ 130 h 712"/>
                    <a:gd name="T100" fmla="*/ 705 w 1321"/>
                    <a:gd name="T101" fmla="*/ 165 h 712"/>
                    <a:gd name="T102" fmla="*/ 729 w 1321"/>
                    <a:gd name="T103" fmla="*/ 203 h 712"/>
                    <a:gd name="T104" fmla="*/ 729 w 1321"/>
                    <a:gd name="T105" fmla="*/ 203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0000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微软雅黑" pitchFamily="34" charset="-122"/>
                  </a:endParaRPr>
                </a:p>
              </p:txBody>
            </p:sp>
          </p:grpSp>
        </p:grpSp>
        <p:sp>
          <p:nvSpPr>
            <p:cNvPr id="8" name="Rectangle 38"/>
            <p:cNvSpPr>
              <a:spLocks noChangeArrowheads="1"/>
            </p:cNvSpPr>
            <p:nvPr/>
          </p:nvSpPr>
          <p:spPr bwMode="auto">
            <a:xfrm>
              <a:off x="2584932" y="1699914"/>
              <a:ext cx="4796944" cy="647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lvl="0" defTabSz="914400">
                <a:lnSpc>
                  <a:spcPct val="150000"/>
                </a:lnSpc>
                <a:defRPr/>
              </a:pPr>
              <a:r>
                <a:rPr kumimoji="0" lang="zh-CN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ea typeface="微软雅黑" pitchFamily="34" charset="-122"/>
                </a:rPr>
                <a:t>课程建设规划</a:t>
              </a:r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5950554" y="3149786"/>
            <a:ext cx="5618070" cy="781507"/>
            <a:chOff x="1537511" y="1631288"/>
            <a:chExt cx="5618070" cy="781507"/>
          </a:xfrm>
        </p:grpSpPr>
        <p:grpSp>
          <p:nvGrpSpPr>
            <p:cNvPr id="17" name="组合 16"/>
            <p:cNvGrpSpPr/>
            <p:nvPr/>
          </p:nvGrpSpPr>
          <p:grpSpPr>
            <a:xfrm>
              <a:off x="1537511" y="1631288"/>
              <a:ext cx="5618070" cy="781507"/>
              <a:chOff x="1537511" y="1631288"/>
              <a:chExt cx="5618070" cy="781507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1928264" y="1709439"/>
                <a:ext cx="5227317" cy="625205"/>
                <a:chOff x="460128" y="312440"/>
                <a:chExt cx="5227317" cy="625205"/>
              </a:xfrm>
            </p:grpSpPr>
            <p:sp>
              <p:nvSpPr>
                <p:cNvPr id="23" name="矩形 22"/>
                <p:cNvSpPr/>
                <p:nvPr/>
              </p:nvSpPr>
              <p:spPr>
                <a:xfrm>
                  <a:off x="460128" y="312440"/>
                  <a:ext cx="5227317" cy="625205"/>
                </a:xfrm>
                <a:prstGeom prst="rect">
                  <a:avLst/>
                </a:prstGeom>
                <a:gradFill>
                  <a:gsLst>
                    <a:gs pos="100000">
                      <a:srgbClr val="FFFFFF"/>
                    </a:gs>
                    <a:gs pos="51657">
                      <a:srgbClr val="F0F0F0"/>
                    </a:gs>
                    <a:gs pos="0">
                      <a:srgbClr val="FFFFFF"/>
                    </a:gs>
                  </a:gsLst>
                  <a:lin ang="5400000" scaled="1"/>
                </a:gradFill>
                <a:ln w="9525">
                  <a:solidFill>
                    <a:srgbClr val="DDDDDD"/>
                  </a:solidFill>
                  <a:round/>
                  <a:headEnd/>
                  <a:tailEnd/>
                </a:ln>
                <a:effectLst>
                  <a:outerShdw blurRad="63500" sx="101000" sy="101000" algn="ctr" rotWithShape="0">
                    <a:prstClr val="black">
                      <a:alpha val="8000"/>
                    </a:prstClr>
                  </a:outerShdw>
                </a:effectLst>
              </p:spPr>
            </p:sp>
            <p:sp>
              <p:nvSpPr>
                <p:cNvPr id="24" name="矩形 23"/>
                <p:cNvSpPr/>
                <p:nvPr/>
              </p:nvSpPr>
              <p:spPr>
                <a:xfrm>
                  <a:off x="460128" y="312440"/>
                  <a:ext cx="5227317" cy="6252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496257" tIns="60960" rIns="60960" bIns="60960" numCol="1" spcCol="1270" anchor="ctr" anchorCtr="0">
                  <a:noAutofit/>
                </a:bodyPr>
                <a:lstStyle/>
                <a:p>
                  <a:pPr marL="0" marR="0" lvl="0" indent="0" algn="l" defTabSz="1066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24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  <a:ea typeface="微软雅黑" pitchFamily="34" charset="-122"/>
                      <a:cs typeface="+mn-cs"/>
                    </a:rPr>
                    <a:t>单击此处添加文字内容</a:t>
                  </a: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>
                  <a:off x="503540" y="341314"/>
                  <a:ext cx="5183905" cy="560790"/>
                </a:xfrm>
                <a:prstGeom prst="rect">
                  <a:avLst/>
                </a:prstGeom>
                <a:gradFill rotWithShape="1">
                  <a:gsLst>
                    <a:gs pos="98000">
                      <a:srgbClr val="F9F9F9"/>
                    </a:gs>
                    <a:gs pos="100000">
                      <a:srgbClr val="FFFFFF"/>
                    </a:gs>
                    <a:gs pos="51657">
                      <a:srgbClr val="E8E8E8"/>
                    </a:gs>
                    <a:gs pos="50000">
                      <a:srgbClr val="ECECEC"/>
                    </a:gs>
                    <a:gs pos="8000">
                      <a:srgbClr val="F8F8F8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</p:sp>
          </p:grpSp>
          <p:grpSp>
            <p:nvGrpSpPr>
              <p:cNvPr id="20" name="组合 19"/>
              <p:cNvGrpSpPr/>
              <p:nvPr/>
            </p:nvGrpSpPr>
            <p:grpSpPr>
              <a:xfrm>
                <a:off x="1537511" y="1631288"/>
                <a:ext cx="781507" cy="781507"/>
                <a:chOff x="1537511" y="1631288"/>
                <a:chExt cx="781507" cy="781507"/>
              </a:xfrm>
            </p:grpSpPr>
            <p:sp>
              <p:nvSpPr>
                <p:cNvPr id="21" name="椭圆 20"/>
                <p:cNvSpPr/>
                <p:nvPr/>
              </p:nvSpPr>
              <p:spPr>
                <a:xfrm>
                  <a:off x="1537511" y="1631288"/>
                  <a:ext cx="781507" cy="781507"/>
                </a:xfrm>
                <a:prstGeom prst="ellipse">
                  <a:avLst/>
                </a:prstGeom>
                <a:solidFill>
                  <a:srgbClr val="FF9300"/>
                </a:solidFill>
                <a:ln w="9525">
                  <a:solidFill>
                    <a:srgbClr val="FF9300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Impact" pitchFamily="34" charset="0"/>
                    </a:rPr>
                    <a:t>2</a:t>
                  </a:r>
                  <a:endParaRPr kumimoji="0" lang="zh-CN" alt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Impact" pitchFamily="34" charset="0"/>
                  </a:endParaRPr>
                </a:p>
              </p:txBody>
            </p:sp>
            <p:sp>
              <p:nvSpPr>
                <p:cNvPr id="22" name="未知"/>
                <p:cNvSpPr>
                  <a:spLocks/>
                </p:cNvSpPr>
                <p:nvPr/>
              </p:nvSpPr>
              <p:spPr bwMode="auto">
                <a:xfrm>
                  <a:off x="1616373" y="1646528"/>
                  <a:ext cx="615192" cy="300182"/>
                </a:xfrm>
                <a:custGeom>
                  <a:avLst/>
                  <a:gdLst>
                    <a:gd name="T0" fmla="*/ 729 w 1321"/>
                    <a:gd name="T1" fmla="*/ 203 h 712"/>
                    <a:gd name="T2" fmla="*/ 738 w 1321"/>
                    <a:gd name="T3" fmla="*/ 224 h 712"/>
                    <a:gd name="T4" fmla="*/ 740 w 1321"/>
                    <a:gd name="T5" fmla="*/ 244 h 712"/>
                    <a:gd name="T6" fmla="*/ 737 w 1321"/>
                    <a:gd name="T7" fmla="*/ 262 h 712"/>
                    <a:gd name="T8" fmla="*/ 727 w 1321"/>
                    <a:gd name="T9" fmla="*/ 279 h 712"/>
                    <a:gd name="T10" fmla="*/ 713 w 1321"/>
                    <a:gd name="T11" fmla="*/ 294 h 712"/>
                    <a:gd name="T12" fmla="*/ 694 w 1321"/>
                    <a:gd name="T13" fmla="*/ 306 h 712"/>
                    <a:gd name="T14" fmla="*/ 670 w 1321"/>
                    <a:gd name="T15" fmla="*/ 318 h 712"/>
                    <a:gd name="T16" fmla="*/ 643 w 1321"/>
                    <a:gd name="T17" fmla="*/ 329 h 712"/>
                    <a:gd name="T18" fmla="*/ 612 w 1321"/>
                    <a:gd name="T19" fmla="*/ 338 h 712"/>
                    <a:gd name="T20" fmla="*/ 578 w 1321"/>
                    <a:gd name="T21" fmla="*/ 346 h 712"/>
                    <a:gd name="T22" fmla="*/ 542 w 1321"/>
                    <a:gd name="T23" fmla="*/ 352 h 712"/>
                    <a:gd name="T24" fmla="*/ 502 w 1321"/>
                    <a:gd name="T25" fmla="*/ 357 h 712"/>
                    <a:gd name="T26" fmla="*/ 462 w 1321"/>
                    <a:gd name="T27" fmla="*/ 360 h 712"/>
                    <a:gd name="T28" fmla="*/ 445 w 1321"/>
                    <a:gd name="T29" fmla="*/ 361 h 712"/>
                    <a:gd name="T30" fmla="*/ 267 w 1321"/>
                    <a:gd name="T31" fmla="*/ 361 h 712"/>
                    <a:gd name="T32" fmla="*/ 264 w 1321"/>
                    <a:gd name="T33" fmla="*/ 361 h 712"/>
                    <a:gd name="T34" fmla="*/ 229 w 1321"/>
                    <a:gd name="T35" fmla="*/ 359 h 712"/>
                    <a:gd name="T36" fmla="*/ 195 w 1321"/>
                    <a:gd name="T37" fmla="*/ 357 h 712"/>
                    <a:gd name="T38" fmla="*/ 162 w 1321"/>
                    <a:gd name="T39" fmla="*/ 353 h 712"/>
                    <a:gd name="T40" fmla="*/ 132 w 1321"/>
                    <a:gd name="T41" fmla="*/ 349 h 712"/>
                    <a:gd name="T42" fmla="*/ 104 w 1321"/>
                    <a:gd name="T43" fmla="*/ 343 h 712"/>
                    <a:gd name="T44" fmla="*/ 79 w 1321"/>
                    <a:gd name="T45" fmla="*/ 336 h 712"/>
                    <a:gd name="T46" fmla="*/ 57 w 1321"/>
                    <a:gd name="T47" fmla="*/ 329 h 712"/>
                    <a:gd name="T48" fmla="*/ 38 w 1321"/>
                    <a:gd name="T49" fmla="*/ 319 h 712"/>
                    <a:gd name="T50" fmla="*/ 22 w 1321"/>
                    <a:gd name="T51" fmla="*/ 308 h 712"/>
                    <a:gd name="T52" fmla="*/ 10 w 1321"/>
                    <a:gd name="T53" fmla="*/ 296 h 712"/>
                    <a:gd name="T54" fmla="*/ 3 w 1321"/>
                    <a:gd name="T55" fmla="*/ 281 h 712"/>
                    <a:gd name="T56" fmla="*/ 0 w 1321"/>
                    <a:gd name="T57" fmla="*/ 266 h 712"/>
                    <a:gd name="T58" fmla="*/ 0 w 1321"/>
                    <a:gd name="T59" fmla="*/ 264 h 712"/>
                    <a:gd name="T60" fmla="*/ 2 w 1321"/>
                    <a:gd name="T61" fmla="*/ 247 h 712"/>
                    <a:gd name="T62" fmla="*/ 9 w 1321"/>
                    <a:gd name="T63" fmla="*/ 226 h 712"/>
                    <a:gd name="T64" fmla="*/ 29 w 1321"/>
                    <a:gd name="T65" fmla="*/ 188 h 712"/>
                    <a:gd name="T66" fmla="*/ 53 w 1321"/>
                    <a:gd name="T67" fmla="*/ 152 h 712"/>
                    <a:gd name="T68" fmla="*/ 82 w 1321"/>
                    <a:gd name="T69" fmla="*/ 119 h 712"/>
                    <a:gd name="T70" fmla="*/ 114 w 1321"/>
                    <a:gd name="T71" fmla="*/ 89 h 712"/>
                    <a:gd name="T72" fmla="*/ 151 w 1321"/>
                    <a:gd name="T73" fmla="*/ 63 h 712"/>
                    <a:gd name="T74" fmla="*/ 191 w 1321"/>
                    <a:gd name="T75" fmla="*/ 42 h 712"/>
                    <a:gd name="T76" fmla="*/ 232 w 1321"/>
                    <a:gd name="T77" fmla="*/ 24 h 712"/>
                    <a:gd name="T78" fmla="*/ 278 w 1321"/>
                    <a:gd name="T79" fmla="*/ 11 h 712"/>
                    <a:gd name="T80" fmla="*/ 325 w 1321"/>
                    <a:gd name="T81" fmla="*/ 3 h 712"/>
                    <a:gd name="T82" fmla="*/ 374 w 1321"/>
                    <a:gd name="T83" fmla="*/ 0 h 712"/>
                    <a:gd name="T84" fmla="*/ 374 w 1321"/>
                    <a:gd name="T85" fmla="*/ 0 h 712"/>
                    <a:gd name="T86" fmla="*/ 425 w 1321"/>
                    <a:gd name="T87" fmla="*/ 3 h 712"/>
                    <a:gd name="T88" fmla="*/ 474 w 1321"/>
                    <a:gd name="T89" fmla="*/ 12 h 712"/>
                    <a:gd name="T90" fmla="*/ 522 w 1321"/>
                    <a:gd name="T91" fmla="*/ 27 h 712"/>
                    <a:gd name="T92" fmla="*/ 566 w 1321"/>
                    <a:gd name="T93" fmla="*/ 46 h 712"/>
                    <a:gd name="T94" fmla="*/ 606 w 1321"/>
                    <a:gd name="T95" fmla="*/ 69 h 712"/>
                    <a:gd name="T96" fmla="*/ 644 w 1321"/>
                    <a:gd name="T97" fmla="*/ 98 h 712"/>
                    <a:gd name="T98" fmla="*/ 677 w 1321"/>
                    <a:gd name="T99" fmla="*/ 130 h 712"/>
                    <a:gd name="T100" fmla="*/ 705 w 1321"/>
                    <a:gd name="T101" fmla="*/ 165 h 712"/>
                    <a:gd name="T102" fmla="*/ 729 w 1321"/>
                    <a:gd name="T103" fmla="*/ 203 h 712"/>
                    <a:gd name="T104" fmla="*/ 729 w 1321"/>
                    <a:gd name="T105" fmla="*/ 203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0000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微软雅黑" pitchFamily="34" charset="-122"/>
                  </a:endParaRPr>
                </a:p>
              </p:txBody>
            </p:sp>
          </p:grpSp>
        </p:grpSp>
        <p:sp>
          <p:nvSpPr>
            <p:cNvPr id="18" name="Rectangle 38"/>
            <p:cNvSpPr>
              <a:spLocks noChangeArrowheads="1"/>
            </p:cNvSpPr>
            <p:nvPr/>
          </p:nvSpPr>
          <p:spPr bwMode="auto">
            <a:xfrm>
              <a:off x="2547052" y="1699914"/>
              <a:ext cx="4608529" cy="647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lvl="0" defTabSz="914400">
                <a:lnSpc>
                  <a:spcPct val="150000"/>
                </a:lnSpc>
                <a:defRPr/>
              </a:pPr>
              <a:r>
                <a:rPr kumimoji="0" lang="zh-CN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ea typeface="微软雅黑" pitchFamily="34" charset="-122"/>
                </a:rPr>
                <a:t>内容建设过程</a:t>
              </a:r>
            </a:p>
          </p:txBody>
        </p:sp>
      </p:grpSp>
      <p:grpSp>
        <p:nvGrpSpPr>
          <p:cNvPr id="26" name="组合 25"/>
          <p:cNvGrpSpPr/>
          <p:nvPr userDrawn="1"/>
        </p:nvGrpSpPr>
        <p:grpSpPr>
          <a:xfrm>
            <a:off x="5597187" y="4087757"/>
            <a:ext cx="5971437" cy="781507"/>
            <a:chOff x="1537511" y="1631288"/>
            <a:chExt cx="5971437" cy="781507"/>
          </a:xfrm>
        </p:grpSpPr>
        <p:grpSp>
          <p:nvGrpSpPr>
            <p:cNvPr id="27" name="组合 26"/>
            <p:cNvGrpSpPr/>
            <p:nvPr/>
          </p:nvGrpSpPr>
          <p:grpSpPr>
            <a:xfrm>
              <a:off x="1537511" y="1631288"/>
              <a:ext cx="5971437" cy="781507"/>
              <a:chOff x="1537511" y="1631288"/>
              <a:chExt cx="5971437" cy="781507"/>
            </a:xfrm>
          </p:grpSpPr>
          <p:grpSp>
            <p:nvGrpSpPr>
              <p:cNvPr id="29" name="组合 28"/>
              <p:cNvGrpSpPr/>
              <p:nvPr/>
            </p:nvGrpSpPr>
            <p:grpSpPr>
              <a:xfrm>
                <a:off x="1928264" y="1709439"/>
                <a:ext cx="5580684" cy="625205"/>
                <a:chOff x="460128" y="312440"/>
                <a:chExt cx="5580684" cy="625205"/>
              </a:xfrm>
            </p:grpSpPr>
            <p:sp>
              <p:nvSpPr>
                <p:cNvPr id="33" name="矩形 32"/>
                <p:cNvSpPr/>
                <p:nvPr/>
              </p:nvSpPr>
              <p:spPr>
                <a:xfrm>
                  <a:off x="460128" y="312440"/>
                  <a:ext cx="5580684" cy="625205"/>
                </a:xfrm>
                <a:prstGeom prst="rect">
                  <a:avLst/>
                </a:prstGeom>
                <a:gradFill>
                  <a:gsLst>
                    <a:gs pos="100000">
                      <a:srgbClr val="FFFFFF"/>
                    </a:gs>
                    <a:gs pos="51657">
                      <a:srgbClr val="F0F0F0"/>
                    </a:gs>
                    <a:gs pos="0">
                      <a:srgbClr val="FFFFFF"/>
                    </a:gs>
                  </a:gsLst>
                  <a:lin ang="5400000" scaled="1"/>
                </a:gradFill>
                <a:ln w="9525">
                  <a:solidFill>
                    <a:srgbClr val="DDDDDD"/>
                  </a:solidFill>
                  <a:round/>
                  <a:headEnd/>
                  <a:tailEnd/>
                </a:ln>
                <a:effectLst>
                  <a:outerShdw blurRad="63500" sx="101000" sy="101000" algn="ctr" rotWithShape="0">
                    <a:prstClr val="black">
                      <a:alpha val="8000"/>
                    </a:prstClr>
                  </a:outerShdw>
                </a:effectLst>
              </p:spPr>
            </p:sp>
            <p:sp>
              <p:nvSpPr>
                <p:cNvPr id="34" name="矩形 33"/>
                <p:cNvSpPr/>
                <p:nvPr/>
              </p:nvSpPr>
              <p:spPr>
                <a:xfrm>
                  <a:off x="460128" y="312440"/>
                  <a:ext cx="5580684" cy="6252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spcFirstLastPara="0" vert="horz" wrap="square" lIns="496257" tIns="60960" rIns="60960" bIns="60960" numCol="1" spcCol="1270" anchor="ctr" anchorCtr="0">
                  <a:noAutofit/>
                </a:bodyPr>
                <a:lstStyle/>
                <a:p>
                  <a:pPr marL="0" marR="0" lvl="0" indent="0" algn="l" defTabSz="1066800" eaLnBrk="1" fontAlgn="auto" latinLnBrk="0" hangingPunct="1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2400" b="0" i="0" u="none" strike="noStrike" kern="1200" cap="none" spc="0" normalizeH="0" baseline="0" noProof="0" dirty="0" smtClean="0">
                      <a:ln>
                        <a:noFill/>
                      </a:ln>
                      <a:solidFill>
                        <a:srgbClr val="646464"/>
                      </a:solidFill>
                      <a:effectLst/>
                      <a:uLnTx/>
                      <a:uFillTx/>
                      <a:latin typeface="Calibri"/>
                      <a:ea typeface="微软雅黑" pitchFamily="34" charset="-122"/>
                      <a:cs typeface="+mn-cs"/>
                    </a:rPr>
                    <a:t>单击此处添加文字内容</a:t>
                  </a: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35" name="矩形 34"/>
                <p:cNvSpPr/>
                <p:nvPr/>
              </p:nvSpPr>
              <p:spPr>
                <a:xfrm>
                  <a:off x="503540" y="341314"/>
                  <a:ext cx="5537272" cy="560790"/>
                </a:xfrm>
                <a:prstGeom prst="rect">
                  <a:avLst/>
                </a:prstGeom>
                <a:gradFill rotWithShape="1">
                  <a:gsLst>
                    <a:gs pos="98000">
                      <a:srgbClr val="F9F9F9"/>
                    </a:gs>
                    <a:gs pos="100000">
                      <a:srgbClr val="FFFFFF"/>
                    </a:gs>
                    <a:gs pos="51657">
                      <a:srgbClr val="E8E8E8"/>
                    </a:gs>
                    <a:gs pos="50000">
                      <a:srgbClr val="ECECEC"/>
                    </a:gs>
                    <a:gs pos="8000">
                      <a:srgbClr val="F8F8F8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</p:sp>
          </p:grpSp>
          <p:grpSp>
            <p:nvGrpSpPr>
              <p:cNvPr id="30" name="组合 29"/>
              <p:cNvGrpSpPr/>
              <p:nvPr/>
            </p:nvGrpSpPr>
            <p:grpSpPr>
              <a:xfrm>
                <a:off x="1537511" y="1631288"/>
                <a:ext cx="781507" cy="781507"/>
                <a:chOff x="1537511" y="1631288"/>
                <a:chExt cx="781507" cy="781507"/>
              </a:xfrm>
            </p:grpSpPr>
            <p:sp>
              <p:nvSpPr>
                <p:cNvPr id="31" name="椭圆 30"/>
                <p:cNvSpPr/>
                <p:nvPr/>
              </p:nvSpPr>
              <p:spPr>
                <a:xfrm>
                  <a:off x="1537511" y="1631288"/>
                  <a:ext cx="781507" cy="781507"/>
                </a:xfrm>
                <a:prstGeom prst="ellipse">
                  <a:avLst/>
                </a:prstGeom>
                <a:solidFill>
                  <a:srgbClr val="FF9300"/>
                </a:solidFill>
                <a:ln w="9525">
                  <a:solidFill>
                    <a:srgbClr val="FF9300"/>
                  </a:solidFill>
                  <a:round/>
                  <a:headEnd/>
                  <a:tailEnd/>
                </a:ln>
                <a:effectLst/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3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" lastClr="FFFFFF"/>
                      </a:solidFill>
                      <a:effectLst/>
                      <a:uLnTx/>
                      <a:uFillTx/>
                      <a:latin typeface="Impact" pitchFamily="34" charset="0"/>
                    </a:rPr>
                    <a:t>3</a:t>
                  </a:r>
                  <a:endParaRPr kumimoji="0" lang="zh-CN" alt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Impact" pitchFamily="34" charset="0"/>
                  </a:endParaRPr>
                </a:p>
              </p:txBody>
            </p:sp>
            <p:sp>
              <p:nvSpPr>
                <p:cNvPr id="32" name="未知"/>
                <p:cNvSpPr>
                  <a:spLocks/>
                </p:cNvSpPr>
                <p:nvPr/>
              </p:nvSpPr>
              <p:spPr bwMode="auto">
                <a:xfrm>
                  <a:off x="1616373" y="1646528"/>
                  <a:ext cx="615192" cy="300182"/>
                </a:xfrm>
                <a:custGeom>
                  <a:avLst/>
                  <a:gdLst>
                    <a:gd name="T0" fmla="*/ 729 w 1321"/>
                    <a:gd name="T1" fmla="*/ 203 h 712"/>
                    <a:gd name="T2" fmla="*/ 738 w 1321"/>
                    <a:gd name="T3" fmla="*/ 224 h 712"/>
                    <a:gd name="T4" fmla="*/ 740 w 1321"/>
                    <a:gd name="T5" fmla="*/ 244 h 712"/>
                    <a:gd name="T6" fmla="*/ 737 w 1321"/>
                    <a:gd name="T7" fmla="*/ 262 h 712"/>
                    <a:gd name="T8" fmla="*/ 727 w 1321"/>
                    <a:gd name="T9" fmla="*/ 279 h 712"/>
                    <a:gd name="T10" fmla="*/ 713 w 1321"/>
                    <a:gd name="T11" fmla="*/ 294 h 712"/>
                    <a:gd name="T12" fmla="*/ 694 w 1321"/>
                    <a:gd name="T13" fmla="*/ 306 h 712"/>
                    <a:gd name="T14" fmla="*/ 670 w 1321"/>
                    <a:gd name="T15" fmla="*/ 318 h 712"/>
                    <a:gd name="T16" fmla="*/ 643 w 1321"/>
                    <a:gd name="T17" fmla="*/ 329 h 712"/>
                    <a:gd name="T18" fmla="*/ 612 w 1321"/>
                    <a:gd name="T19" fmla="*/ 338 h 712"/>
                    <a:gd name="T20" fmla="*/ 578 w 1321"/>
                    <a:gd name="T21" fmla="*/ 346 h 712"/>
                    <a:gd name="T22" fmla="*/ 542 w 1321"/>
                    <a:gd name="T23" fmla="*/ 352 h 712"/>
                    <a:gd name="T24" fmla="*/ 502 w 1321"/>
                    <a:gd name="T25" fmla="*/ 357 h 712"/>
                    <a:gd name="T26" fmla="*/ 462 w 1321"/>
                    <a:gd name="T27" fmla="*/ 360 h 712"/>
                    <a:gd name="T28" fmla="*/ 445 w 1321"/>
                    <a:gd name="T29" fmla="*/ 361 h 712"/>
                    <a:gd name="T30" fmla="*/ 267 w 1321"/>
                    <a:gd name="T31" fmla="*/ 361 h 712"/>
                    <a:gd name="T32" fmla="*/ 264 w 1321"/>
                    <a:gd name="T33" fmla="*/ 361 h 712"/>
                    <a:gd name="T34" fmla="*/ 229 w 1321"/>
                    <a:gd name="T35" fmla="*/ 359 h 712"/>
                    <a:gd name="T36" fmla="*/ 195 w 1321"/>
                    <a:gd name="T37" fmla="*/ 357 h 712"/>
                    <a:gd name="T38" fmla="*/ 162 w 1321"/>
                    <a:gd name="T39" fmla="*/ 353 h 712"/>
                    <a:gd name="T40" fmla="*/ 132 w 1321"/>
                    <a:gd name="T41" fmla="*/ 349 h 712"/>
                    <a:gd name="T42" fmla="*/ 104 w 1321"/>
                    <a:gd name="T43" fmla="*/ 343 h 712"/>
                    <a:gd name="T44" fmla="*/ 79 w 1321"/>
                    <a:gd name="T45" fmla="*/ 336 h 712"/>
                    <a:gd name="T46" fmla="*/ 57 w 1321"/>
                    <a:gd name="T47" fmla="*/ 329 h 712"/>
                    <a:gd name="T48" fmla="*/ 38 w 1321"/>
                    <a:gd name="T49" fmla="*/ 319 h 712"/>
                    <a:gd name="T50" fmla="*/ 22 w 1321"/>
                    <a:gd name="T51" fmla="*/ 308 h 712"/>
                    <a:gd name="T52" fmla="*/ 10 w 1321"/>
                    <a:gd name="T53" fmla="*/ 296 h 712"/>
                    <a:gd name="T54" fmla="*/ 3 w 1321"/>
                    <a:gd name="T55" fmla="*/ 281 h 712"/>
                    <a:gd name="T56" fmla="*/ 0 w 1321"/>
                    <a:gd name="T57" fmla="*/ 266 h 712"/>
                    <a:gd name="T58" fmla="*/ 0 w 1321"/>
                    <a:gd name="T59" fmla="*/ 264 h 712"/>
                    <a:gd name="T60" fmla="*/ 2 w 1321"/>
                    <a:gd name="T61" fmla="*/ 247 h 712"/>
                    <a:gd name="T62" fmla="*/ 9 w 1321"/>
                    <a:gd name="T63" fmla="*/ 226 h 712"/>
                    <a:gd name="T64" fmla="*/ 29 w 1321"/>
                    <a:gd name="T65" fmla="*/ 188 h 712"/>
                    <a:gd name="T66" fmla="*/ 53 w 1321"/>
                    <a:gd name="T67" fmla="*/ 152 h 712"/>
                    <a:gd name="T68" fmla="*/ 82 w 1321"/>
                    <a:gd name="T69" fmla="*/ 119 h 712"/>
                    <a:gd name="T70" fmla="*/ 114 w 1321"/>
                    <a:gd name="T71" fmla="*/ 89 h 712"/>
                    <a:gd name="T72" fmla="*/ 151 w 1321"/>
                    <a:gd name="T73" fmla="*/ 63 h 712"/>
                    <a:gd name="T74" fmla="*/ 191 w 1321"/>
                    <a:gd name="T75" fmla="*/ 42 h 712"/>
                    <a:gd name="T76" fmla="*/ 232 w 1321"/>
                    <a:gd name="T77" fmla="*/ 24 h 712"/>
                    <a:gd name="T78" fmla="*/ 278 w 1321"/>
                    <a:gd name="T79" fmla="*/ 11 h 712"/>
                    <a:gd name="T80" fmla="*/ 325 w 1321"/>
                    <a:gd name="T81" fmla="*/ 3 h 712"/>
                    <a:gd name="T82" fmla="*/ 374 w 1321"/>
                    <a:gd name="T83" fmla="*/ 0 h 712"/>
                    <a:gd name="T84" fmla="*/ 374 w 1321"/>
                    <a:gd name="T85" fmla="*/ 0 h 712"/>
                    <a:gd name="T86" fmla="*/ 425 w 1321"/>
                    <a:gd name="T87" fmla="*/ 3 h 712"/>
                    <a:gd name="T88" fmla="*/ 474 w 1321"/>
                    <a:gd name="T89" fmla="*/ 12 h 712"/>
                    <a:gd name="T90" fmla="*/ 522 w 1321"/>
                    <a:gd name="T91" fmla="*/ 27 h 712"/>
                    <a:gd name="T92" fmla="*/ 566 w 1321"/>
                    <a:gd name="T93" fmla="*/ 46 h 712"/>
                    <a:gd name="T94" fmla="*/ 606 w 1321"/>
                    <a:gd name="T95" fmla="*/ 69 h 712"/>
                    <a:gd name="T96" fmla="*/ 644 w 1321"/>
                    <a:gd name="T97" fmla="*/ 98 h 712"/>
                    <a:gd name="T98" fmla="*/ 677 w 1321"/>
                    <a:gd name="T99" fmla="*/ 130 h 712"/>
                    <a:gd name="T100" fmla="*/ 705 w 1321"/>
                    <a:gd name="T101" fmla="*/ 165 h 712"/>
                    <a:gd name="T102" fmla="*/ 729 w 1321"/>
                    <a:gd name="T103" fmla="*/ 203 h 712"/>
                    <a:gd name="T104" fmla="*/ 729 w 1321"/>
                    <a:gd name="T105" fmla="*/ 203 h 712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321"/>
                    <a:gd name="T160" fmla="*/ 0 h 712"/>
                    <a:gd name="T161" fmla="*/ 1321 w 1321"/>
                    <a:gd name="T162" fmla="*/ 712 h 712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rgbClr val="FF0000">
                        <a:alpha val="0"/>
                      </a:srgb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ea typeface="微软雅黑" pitchFamily="34" charset="-122"/>
                  </a:endParaRPr>
                </a:p>
              </p:txBody>
            </p:sp>
          </p:grpSp>
        </p:grpSp>
        <p:sp>
          <p:nvSpPr>
            <p:cNvPr id="28" name="Rectangle 38"/>
            <p:cNvSpPr>
              <a:spLocks noChangeArrowheads="1"/>
            </p:cNvSpPr>
            <p:nvPr/>
          </p:nvSpPr>
          <p:spPr bwMode="auto">
            <a:xfrm>
              <a:off x="2584932" y="1699914"/>
              <a:ext cx="4796944" cy="647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lvl="0" defTabSz="914400">
                <a:lnSpc>
                  <a:spcPct val="150000"/>
                </a:lnSpc>
                <a:defRPr/>
              </a:pPr>
              <a:r>
                <a:rPr kumimoji="0" lang="zh-CN" altLang="en-US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646464"/>
                  </a:solidFill>
                  <a:effectLst/>
                  <a:uLnTx/>
                  <a:uFillTx/>
                  <a:ea typeface="微软雅黑" pitchFamily="34" charset="-122"/>
                </a:rPr>
                <a:t>课程建设感悟</a:t>
              </a:r>
            </a:p>
          </p:txBody>
        </p:sp>
      </p:grpSp>
      <p:sp>
        <p:nvSpPr>
          <p:cNvPr id="36" name="矩形 35"/>
          <p:cNvSpPr/>
          <p:nvPr userDrawn="1"/>
        </p:nvSpPr>
        <p:spPr>
          <a:xfrm>
            <a:off x="9637358" y="346070"/>
            <a:ext cx="2003258" cy="85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目录页 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pPr marL="0" marR="0" lvl="0" indent="0" algn="r" defTabSz="91440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</a:rPr>
              <a:t>CONTENTS PAGE </a:t>
            </a:r>
            <a:endParaRPr kumimoji="0" lang="zh-CN" alt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3339000"/>
            <a:ext cx="2736000" cy="180000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2736000" y="3339000"/>
            <a:ext cx="945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/>
          <p:nvPr userDrawn="1"/>
        </p:nvSpPr>
        <p:spPr>
          <a:xfrm>
            <a:off x="977900" y="332656"/>
            <a:ext cx="49657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第一章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华康俪金黑W8(P)" panose="020B0800000000000000" pitchFamily="34" charset="-122"/>
              </a:rPr>
              <a:t>课程建设规划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 userDrawn="1"/>
        </p:nvSpPr>
        <p:spPr>
          <a:xfrm>
            <a:off x="977900" y="332656"/>
            <a:ext cx="49657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第二章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华康俪金黑W8(P)" panose="020B0800000000000000" pitchFamily="34" charset="-122"/>
              </a:rPr>
              <a:t>内容建设过程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 userDrawn="1"/>
        </p:nvSpPr>
        <p:spPr>
          <a:xfrm>
            <a:off x="977900" y="332656"/>
            <a:ext cx="49657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第三章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0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华康俪金黑W8(P)" panose="020B0800000000000000" pitchFamily="34" charset="-122"/>
              </a:rPr>
              <a:t>培训组织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管理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t11318\桌面\a1dd46e0cba5b4aaf44531ed41909fdd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360云盘\02-个人资料\！PPT图片及版面资源\05-PPT精选插图\02-商务类\01-商务综合\download11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61729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t11318\桌面\setwalls.ru-8387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Documents and Settings\tdz\桌面\未标题-2.png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2572" y="1628800"/>
            <a:ext cx="324000" cy="36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54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7999497" y="1663883"/>
            <a:ext cx="3569111" cy="35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7" tIns="45708" rIns="91417" bIns="45708" anchor="ctr"/>
          <a:lstStyle/>
          <a:p>
            <a:pPr marL="0" algn="l" defTabSz="914400" rtl="0"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1600" kern="1200" dirty="0">
                <a:solidFill>
                  <a:srgbClr val="FF9300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11020228@qq.com</a:t>
            </a:r>
          </a:p>
        </p:txBody>
      </p:sp>
      <p:sp>
        <p:nvSpPr>
          <p:cNvPr id="17" name="TextBox 10"/>
          <p:cNvSpPr>
            <a:spLocks noChangeArrowheads="1"/>
          </p:cNvSpPr>
          <p:nvPr userDrawn="1"/>
        </p:nvSpPr>
        <p:spPr bwMode="auto">
          <a:xfrm>
            <a:off x="7999497" y="2642864"/>
            <a:ext cx="35691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FF9300"/>
                </a:solidFill>
                <a:latin typeface="微软雅黑" pitchFamily="34" charset="-122"/>
                <a:ea typeface="微软雅黑" pitchFamily="34" charset="-122"/>
                <a:sym typeface="Arial" pitchFamily="34" charset="0"/>
              </a:rPr>
              <a:t>http://weibo.com/teliss</a:t>
            </a:r>
          </a:p>
        </p:txBody>
      </p:sp>
      <p:pic>
        <p:nvPicPr>
          <p:cNvPr id="18" name="Picture 3" descr="C:\Documents and Settings\tdz\桌面\未标题-2.png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4572" y="2664727"/>
            <a:ext cx="360000" cy="3238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user\Desktop\未标题-4 拷贝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2572" y="2124182"/>
            <a:ext cx="324000" cy="4123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54">
            <a:hlinkClick r:id="rId4"/>
          </p:cNvPr>
          <p:cNvSpPr txBox="1">
            <a:spLocks noChangeArrowheads="1"/>
          </p:cNvSpPr>
          <p:nvPr userDrawn="1"/>
        </p:nvSpPr>
        <p:spPr bwMode="auto">
          <a:xfrm>
            <a:off x="7999497" y="2153373"/>
            <a:ext cx="3569111" cy="351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7" tIns="45708" rIns="91417" bIns="45708" anchor="ctr"/>
          <a:lstStyle/>
          <a:p>
            <a:pPr marL="0" algn="l" defTabSz="914400" rtl="0" eaLnBrk="1" fontAlgn="base" latinLnBrk="0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zh-CN" sz="1600" kern="1200" dirty="0" smtClean="0">
                <a:solidFill>
                  <a:srgbClr val="FF9300"/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http://teliss.blog.163.com</a:t>
            </a:r>
            <a:endParaRPr lang="en-US" altLang="zh-CN" sz="1600" kern="1200" dirty="0">
              <a:solidFill>
                <a:srgbClr val="FF9300"/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21" name="TextBox 3"/>
          <p:cNvSpPr txBox="1"/>
          <p:nvPr userDrawn="1"/>
        </p:nvSpPr>
        <p:spPr>
          <a:xfrm>
            <a:off x="6884723" y="548680"/>
            <a:ext cx="53072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zh-CN" altLang="en-US" sz="5400" b="1" dirty="0" smtClean="0">
                <a:solidFill>
                  <a:srgbClr val="FF9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感谢您的阅读！</a:t>
            </a:r>
            <a:endParaRPr lang="zh-CN" altLang="en-US" sz="5400" b="1" dirty="0">
              <a:solidFill>
                <a:srgbClr val="FF9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4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4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4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4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4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4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21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836712"/>
            <a:ext cx="2736000" cy="180000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2736000" y="836712"/>
            <a:ext cx="9456000" cy="18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11098432" y="467380"/>
            <a:ext cx="1093568" cy="36933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第 </a:t>
            </a:r>
            <a:fld id="{2EEF1883-7A0E-4F66-9932-E581691AD397}" type="slidenum">
              <a:rPr lang="zh-CN" altLang="en-US" sz="1400">
                <a:solidFill>
                  <a:schemeClr val="bg1">
                    <a:lumMod val="65000"/>
                  </a:schemeClr>
                </a:solidFill>
              </a:rPr>
              <a:pPr algn="ctr">
                <a:defRPr/>
              </a:pPr>
              <a:t>‹#›</a:t>
            </a:fld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  </a:t>
            </a: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微软雅黑" pitchFamily="34" charset="-122"/>
                <a:ea typeface="微软雅黑" pitchFamily="34" charset="-122"/>
              </a:rPr>
              <a:t>页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60" r:id="rId8"/>
    <p:sldLayoutId id="2147483658" r:id="rId9"/>
    <p:sldLayoutId id="214748365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24364" y="3620160"/>
            <a:ext cx="26432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微软雅黑" pitchFamily="34" charset="-122"/>
                <a:ea typeface="微软雅黑" pitchFamily="34" charset="-122"/>
              </a:rPr>
              <a:t>主讲人：于晶</a:t>
            </a:r>
            <a:endParaRPr lang="zh-CN" altLang="en-US" sz="28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738282" y="2571744"/>
            <a:ext cx="75713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 dirty="0" smtClean="0">
                <a:solidFill>
                  <a:srgbClr val="FF9300"/>
                </a:solidFill>
                <a:ea typeface="微软雅黑" pitchFamily="34" charset="-122"/>
              </a:rPr>
              <a:t>《</a:t>
            </a:r>
            <a:r>
              <a:rPr lang="zh-CN" altLang="en-US" sz="3200" b="1" dirty="0" smtClean="0">
                <a:solidFill>
                  <a:srgbClr val="FF9300"/>
                </a:solidFill>
                <a:ea typeface="微软雅黑" pitchFamily="34" charset="-122"/>
              </a:rPr>
              <a:t>网络教育管理</a:t>
            </a:r>
            <a:r>
              <a:rPr lang="en-US" altLang="zh-CN" sz="3200" b="1" dirty="0" smtClean="0">
                <a:solidFill>
                  <a:srgbClr val="FF9300"/>
                </a:solidFill>
                <a:ea typeface="微软雅黑" pitchFamily="34" charset="-122"/>
              </a:rPr>
              <a:t>》</a:t>
            </a:r>
            <a:r>
              <a:rPr lang="zh-CN" altLang="en-US" sz="3200" b="1" dirty="0" smtClean="0">
                <a:solidFill>
                  <a:srgbClr val="FF9300"/>
                </a:solidFill>
                <a:ea typeface="微软雅黑" pitchFamily="34" charset="-122"/>
              </a:rPr>
              <a:t>课程建设的思考与探索</a:t>
            </a:r>
          </a:p>
        </p:txBody>
      </p:sp>
    </p:spTree>
    <p:extLst>
      <p:ext uri="{BB962C8B-B14F-4D97-AF65-F5344CB8AC3E}">
        <p14:creationId xmlns="" xmlns:p14="http://schemas.microsoft.com/office/powerpoint/2010/main" val="937913937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977900" y="1172071"/>
            <a:ext cx="49657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1.2  </a:t>
            </a:r>
            <a:r>
              <a: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团队建设</a:t>
            </a:r>
            <a:endParaRPr lang="zh-CN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94499" y="2088284"/>
            <a:ext cx="5540618" cy="3483856"/>
          </a:xfrm>
          <a:prstGeom prst="rect">
            <a:avLst/>
          </a:prstGeom>
          <a:solidFill>
            <a:srgbClr val="FF9300">
              <a:alpha val="9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Box 44"/>
          <p:cNvSpPr txBox="1">
            <a:spLocks noChangeArrowheads="1"/>
          </p:cNvSpPr>
          <p:nvPr/>
        </p:nvSpPr>
        <p:spPr bwMode="auto">
          <a:xfrm>
            <a:off x="979617" y="2416956"/>
            <a:ext cx="5116383" cy="241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3000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indent="457200" defTabSz="720725">
              <a:lnSpc>
                <a:spcPct val="135000"/>
              </a:lnSpc>
              <a:defRPr sz="16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defTabSz="720725" eaLnBrk="0" hangingPunct="0">
              <a:defRPr sz="1600">
                <a:latin typeface="Arial" pitchFamily="34" charset="0"/>
                <a:ea typeface="宋体" pitchFamily="2" charset="-122"/>
              </a:defRPr>
            </a:lvl2pPr>
            <a:lvl3pPr defTabSz="720725" eaLnBrk="0" hangingPunct="0">
              <a:defRPr sz="1600">
                <a:latin typeface="Arial" pitchFamily="34" charset="0"/>
                <a:ea typeface="宋体" pitchFamily="2" charset="-122"/>
              </a:defRPr>
            </a:lvl3pPr>
            <a:lvl4pPr defTabSz="720725" eaLnBrk="0" hangingPunct="0">
              <a:defRPr sz="1600">
                <a:latin typeface="Arial" pitchFamily="34" charset="0"/>
                <a:ea typeface="宋体" pitchFamily="2" charset="-122"/>
              </a:defRPr>
            </a:lvl4pPr>
            <a:lvl5pPr defTabSz="720725" eaLnBrk="0" hangingPunct="0">
              <a:defRPr sz="1600">
                <a:latin typeface="Arial" pitchFamily="34" charset="0"/>
                <a:ea typeface="宋体" pitchFamily="2" charset="-122"/>
              </a:defRPr>
            </a:lvl5pPr>
            <a:lvl6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6pPr>
            <a:lvl7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7pPr>
            <a:lvl8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8pPr>
            <a:lvl9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 smtClean="0">
                <a:solidFill>
                  <a:schemeClr val="bg1"/>
                </a:solidFill>
              </a:rPr>
              <a:t>网络：</a:t>
            </a:r>
            <a:r>
              <a:rPr lang="en-US" altLang="zh-CN" sz="2800" b="1" dirty="0" smtClean="0">
                <a:solidFill>
                  <a:schemeClr val="bg1"/>
                </a:solidFill>
              </a:rPr>
              <a:t>e-learning</a:t>
            </a:r>
          </a:p>
          <a:p>
            <a:r>
              <a:rPr lang="zh-CN" altLang="en-US" sz="2800" b="1" dirty="0" smtClean="0">
                <a:solidFill>
                  <a:schemeClr val="bg1"/>
                </a:solidFill>
              </a:rPr>
              <a:t>教育：企业培训</a:t>
            </a:r>
            <a:endParaRPr lang="en-US" altLang="zh-CN" sz="2800" b="1" dirty="0" smtClean="0">
              <a:solidFill>
                <a:schemeClr val="bg1"/>
              </a:solidFill>
            </a:endParaRPr>
          </a:p>
          <a:p>
            <a:r>
              <a:rPr lang="zh-CN" altLang="en-US" sz="2800" b="1" dirty="0" smtClean="0">
                <a:solidFill>
                  <a:schemeClr val="bg1"/>
                </a:solidFill>
              </a:rPr>
              <a:t>管理：领导力</a:t>
            </a:r>
            <a:endParaRPr lang="en-US" altLang="zh-CN" sz="2800" b="1" dirty="0" smtClean="0">
              <a:solidFill>
                <a:schemeClr val="bg1"/>
              </a:solidFill>
            </a:endParaRPr>
          </a:p>
          <a:p>
            <a:r>
              <a:rPr lang="zh-CN" altLang="en-US" sz="2800" b="1" dirty="0" smtClean="0">
                <a:solidFill>
                  <a:schemeClr val="bg1"/>
                </a:solidFill>
              </a:rPr>
              <a:t>国开：电大系统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pic>
        <p:nvPicPr>
          <p:cNvPr id="9" name="图片 8" descr="混合式学习.jpg"/>
          <p:cNvPicPr>
            <a:picLocks noChangeAspect="1"/>
          </p:cNvPicPr>
          <p:nvPr/>
        </p:nvPicPr>
        <p:blipFill>
          <a:blip r:embed="rId3"/>
          <a:srcRect b="9114"/>
          <a:stretch>
            <a:fillRect/>
          </a:stretch>
        </p:blipFill>
        <p:spPr>
          <a:xfrm>
            <a:off x="6381752" y="2071678"/>
            <a:ext cx="4000528" cy="3487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3902" y="5711627"/>
            <a:ext cx="1111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碰撞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9852" y="5715016"/>
            <a:ext cx="1111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融合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095472" y="5715016"/>
            <a:ext cx="647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＋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952860" y="5824855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〓</a:t>
            </a:r>
            <a:endParaRPr lang="zh-CN" altLang="en-US" sz="24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99046" y="5715016"/>
            <a:ext cx="1111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创新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7119555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5195019" y="2145990"/>
            <a:ext cx="216000" cy="216000"/>
          </a:xfrm>
          <a:prstGeom prst="ellipse">
            <a:avLst/>
          </a:prstGeom>
          <a:noFill/>
          <a:ln w="57150">
            <a:solidFill>
              <a:srgbClr val="F684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椭圆 13"/>
          <p:cNvSpPr/>
          <p:nvPr/>
        </p:nvSpPr>
        <p:spPr>
          <a:xfrm>
            <a:off x="5195019" y="3139838"/>
            <a:ext cx="216000" cy="216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椭圆 14"/>
          <p:cNvSpPr/>
          <p:nvPr/>
        </p:nvSpPr>
        <p:spPr>
          <a:xfrm>
            <a:off x="5195019" y="4274818"/>
            <a:ext cx="216000" cy="216000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椭圆 15"/>
          <p:cNvSpPr/>
          <p:nvPr/>
        </p:nvSpPr>
        <p:spPr>
          <a:xfrm>
            <a:off x="5195019" y="5234924"/>
            <a:ext cx="216000" cy="216000"/>
          </a:xfrm>
          <a:prstGeom prst="ellipse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 Box 44"/>
          <p:cNvSpPr txBox="1">
            <a:spLocks noChangeArrowheads="1"/>
          </p:cNvSpPr>
          <p:nvPr/>
        </p:nvSpPr>
        <p:spPr bwMode="auto">
          <a:xfrm>
            <a:off x="5750750" y="1928802"/>
            <a:ext cx="5601833" cy="53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3000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indent="457200" defTabSz="720725">
              <a:lnSpc>
                <a:spcPct val="135000"/>
              </a:lnSpc>
              <a:defRPr sz="16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defTabSz="720725" eaLnBrk="0" hangingPunct="0">
              <a:defRPr sz="1600">
                <a:latin typeface="Arial" pitchFamily="34" charset="0"/>
                <a:ea typeface="宋体" pitchFamily="2" charset="-122"/>
              </a:defRPr>
            </a:lvl2pPr>
            <a:lvl3pPr defTabSz="720725" eaLnBrk="0" hangingPunct="0">
              <a:defRPr sz="1600">
                <a:latin typeface="Arial" pitchFamily="34" charset="0"/>
                <a:ea typeface="宋体" pitchFamily="2" charset="-122"/>
              </a:defRPr>
            </a:lvl3pPr>
            <a:lvl4pPr defTabSz="720725" eaLnBrk="0" hangingPunct="0">
              <a:defRPr sz="1600">
                <a:latin typeface="Arial" pitchFamily="34" charset="0"/>
                <a:ea typeface="宋体" pitchFamily="2" charset="-122"/>
              </a:defRPr>
            </a:lvl4pPr>
            <a:lvl5pPr defTabSz="720725" eaLnBrk="0" hangingPunct="0">
              <a:defRPr sz="1600">
                <a:latin typeface="Arial" pitchFamily="34" charset="0"/>
                <a:ea typeface="宋体" pitchFamily="2" charset="-122"/>
              </a:defRPr>
            </a:lvl5pPr>
            <a:lvl6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6pPr>
            <a:lvl7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7pPr>
            <a:lvl8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8pPr>
            <a:lvl9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9pPr>
          </a:lstStyle>
          <a:p>
            <a:pPr indent="0"/>
            <a:r>
              <a:rPr lang="zh-CN" altLang="en-US" sz="2400" b="1" dirty="0" smtClean="0">
                <a:solidFill>
                  <a:srgbClr val="F68426"/>
                </a:solidFill>
              </a:rPr>
              <a:t>赵婷婷：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团队建设</a:t>
            </a:r>
            <a:endParaRPr lang="en-US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Text Box 44"/>
          <p:cNvSpPr txBox="1">
            <a:spLocks noChangeArrowheads="1"/>
          </p:cNvSpPr>
          <p:nvPr/>
        </p:nvSpPr>
        <p:spPr bwMode="auto">
          <a:xfrm>
            <a:off x="5750750" y="3000372"/>
            <a:ext cx="5601832" cy="53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3000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indent="457200" defTabSz="720725">
              <a:lnSpc>
                <a:spcPct val="135000"/>
              </a:lnSpc>
              <a:defRPr sz="16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defTabSz="720725" eaLnBrk="0" hangingPunct="0">
              <a:defRPr sz="1600">
                <a:latin typeface="Arial" pitchFamily="34" charset="0"/>
                <a:ea typeface="宋体" pitchFamily="2" charset="-122"/>
              </a:defRPr>
            </a:lvl2pPr>
            <a:lvl3pPr defTabSz="720725" eaLnBrk="0" hangingPunct="0">
              <a:defRPr sz="1600">
                <a:latin typeface="Arial" pitchFamily="34" charset="0"/>
                <a:ea typeface="宋体" pitchFamily="2" charset="-122"/>
              </a:defRPr>
            </a:lvl3pPr>
            <a:lvl4pPr defTabSz="720725" eaLnBrk="0" hangingPunct="0">
              <a:defRPr sz="1600">
                <a:latin typeface="Arial" pitchFamily="34" charset="0"/>
                <a:ea typeface="宋体" pitchFamily="2" charset="-122"/>
              </a:defRPr>
            </a:lvl4pPr>
            <a:lvl5pPr defTabSz="720725" eaLnBrk="0" hangingPunct="0">
              <a:defRPr sz="1600">
                <a:latin typeface="Arial" pitchFamily="34" charset="0"/>
                <a:ea typeface="宋体" pitchFamily="2" charset="-122"/>
              </a:defRPr>
            </a:lvl5pPr>
            <a:lvl6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6pPr>
            <a:lvl7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7pPr>
            <a:lvl8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8pPr>
            <a:lvl9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9pPr>
          </a:lstStyle>
          <a:p>
            <a:pPr indent="0"/>
            <a:r>
              <a:rPr lang="zh-CN" altLang="en-US" sz="2400" b="1" dirty="0" smtClean="0">
                <a:solidFill>
                  <a:srgbClr val="FF0000"/>
                </a:solidFill>
              </a:rPr>
              <a:t>孙鸿飞：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学生管理</a:t>
            </a:r>
            <a:endParaRPr lang="en-US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Text Box 44"/>
          <p:cNvSpPr txBox="1">
            <a:spLocks noChangeArrowheads="1"/>
          </p:cNvSpPr>
          <p:nvPr/>
        </p:nvSpPr>
        <p:spPr bwMode="auto">
          <a:xfrm>
            <a:off x="5750750" y="4103939"/>
            <a:ext cx="5601832" cy="53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3000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indent="457200" defTabSz="720725">
              <a:lnSpc>
                <a:spcPct val="135000"/>
              </a:lnSpc>
              <a:defRPr sz="16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defTabSz="720725" eaLnBrk="0" hangingPunct="0">
              <a:defRPr sz="1600">
                <a:latin typeface="Arial" pitchFamily="34" charset="0"/>
                <a:ea typeface="宋体" pitchFamily="2" charset="-122"/>
              </a:defRPr>
            </a:lvl2pPr>
            <a:lvl3pPr defTabSz="720725" eaLnBrk="0" hangingPunct="0">
              <a:defRPr sz="1600">
                <a:latin typeface="Arial" pitchFamily="34" charset="0"/>
                <a:ea typeface="宋体" pitchFamily="2" charset="-122"/>
              </a:defRPr>
            </a:lvl3pPr>
            <a:lvl4pPr defTabSz="720725" eaLnBrk="0" hangingPunct="0">
              <a:defRPr sz="1600">
                <a:latin typeface="Arial" pitchFamily="34" charset="0"/>
                <a:ea typeface="宋体" pitchFamily="2" charset="-122"/>
              </a:defRPr>
            </a:lvl4pPr>
            <a:lvl5pPr defTabSz="720725" eaLnBrk="0" hangingPunct="0">
              <a:defRPr sz="1600">
                <a:latin typeface="Arial" pitchFamily="34" charset="0"/>
                <a:ea typeface="宋体" pitchFamily="2" charset="-122"/>
              </a:defRPr>
            </a:lvl5pPr>
            <a:lvl6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6pPr>
            <a:lvl7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7pPr>
            <a:lvl8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8pPr>
            <a:lvl9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9pPr>
          </a:lstStyle>
          <a:p>
            <a:pPr indent="0"/>
            <a:r>
              <a:rPr lang="zh-CN" altLang="en-US" sz="2400" b="1" dirty="0" smtClean="0">
                <a:solidFill>
                  <a:srgbClr val="00B0F0"/>
                </a:solidFill>
              </a:rPr>
              <a:t>黄传慧：</a:t>
            </a:r>
            <a:r>
              <a:rPr lang="zh-CN" altLang="en-US" sz="2000" dirty="0" smtClean="0"/>
              <a:t>质量控制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Text Box 44"/>
          <p:cNvSpPr txBox="1">
            <a:spLocks noChangeArrowheads="1"/>
          </p:cNvSpPr>
          <p:nvPr/>
        </p:nvSpPr>
        <p:spPr bwMode="auto">
          <a:xfrm>
            <a:off x="5750750" y="5072074"/>
            <a:ext cx="5601832" cy="539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3000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indent="457200" defTabSz="720725">
              <a:lnSpc>
                <a:spcPct val="135000"/>
              </a:lnSpc>
              <a:defRPr sz="16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defTabSz="720725" eaLnBrk="0" hangingPunct="0">
              <a:defRPr sz="1600">
                <a:latin typeface="Arial" pitchFamily="34" charset="0"/>
                <a:ea typeface="宋体" pitchFamily="2" charset="-122"/>
              </a:defRPr>
            </a:lvl2pPr>
            <a:lvl3pPr defTabSz="720725" eaLnBrk="0" hangingPunct="0">
              <a:defRPr sz="1600">
                <a:latin typeface="Arial" pitchFamily="34" charset="0"/>
                <a:ea typeface="宋体" pitchFamily="2" charset="-122"/>
              </a:defRPr>
            </a:lvl3pPr>
            <a:lvl4pPr defTabSz="720725" eaLnBrk="0" hangingPunct="0">
              <a:defRPr sz="1600">
                <a:latin typeface="Arial" pitchFamily="34" charset="0"/>
                <a:ea typeface="宋体" pitchFamily="2" charset="-122"/>
              </a:defRPr>
            </a:lvl4pPr>
            <a:lvl5pPr defTabSz="720725" eaLnBrk="0" hangingPunct="0">
              <a:defRPr sz="1600">
                <a:latin typeface="Arial" pitchFamily="34" charset="0"/>
                <a:ea typeface="宋体" pitchFamily="2" charset="-122"/>
              </a:defRPr>
            </a:lvl5pPr>
            <a:lvl6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6pPr>
            <a:lvl7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7pPr>
            <a:lvl8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8pPr>
            <a:lvl9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9pPr>
          </a:lstStyle>
          <a:p>
            <a:pPr indent="0"/>
            <a:r>
              <a:rPr lang="zh-CN" altLang="en-US" sz="2400" b="1" dirty="0" smtClean="0">
                <a:solidFill>
                  <a:srgbClr val="92D050"/>
                </a:solidFill>
              </a:rPr>
              <a:t>范孜轶：</a:t>
            </a:r>
            <a:r>
              <a:rPr lang="zh-CN" altLang="en-US" sz="2000" dirty="0" smtClean="0"/>
              <a:t>运营管理</a:t>
            </a:r>
            <a:endParaRPr lang="en-US" altLang="en-US" sz="2000" dirty="0"/>
          </a:p>
        </p:txBody>
      </p:sp>
      <p:pic>
        <p:nvPicPr>
          <p:cNvPr id="21" name="图片 20" descr="研讨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74" y="2428868"/>
            <a:ext cx="3643338" cy="266196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2464" y="6000768"/>
            <a:ext cx="5753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感谢：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小穆、侯龙龙、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彭信之、企业大学</a:t>
            </a:r>
            <a:endParaRPr lang="zh-CN" altLang="en-US" sz="2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23" name="右大括号 22"/>
          <p:cNvSpPr/>
          <p:nvPr/>
        </p:nvSpPr>
        <p:spPr>
          <a:xfrm>
            <a:off x="8596330" y="2143116"/>
            <a:ext cx="500066" cy="3286148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Text Box 44"/>
          <p:cNvSpPr txBox="1">
            <a:spLocks noChangeArrowheads="1"/>
          </p:cNvSpPr>
          <p:nvPr/>
        </p:nvSpPr>
        <p:spPr bwMode="auto">
          <a:xfrm>
            <a:off x="9167834" y="3500438"/>
            <a:ext cx="3024166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3000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indent="457200" defTabSz="720725">
              <a:lnSpc>
                <a:spcPct val="135000"/>
              </a:lnSpc>
              <a:defRPr sz="16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defTabSz="720725" eaLnBrk="0" hangingPunct="0">
              <a:defRPr sz="1600">
                <a:latin typeface="Arial" pitchFamily="34" charset="0"/>
                <a:ea typeface="宋体" pitchFamily="2" charset="-122"/>
              </a:defRPr>
            </a:lvl2pPr>
            <a:lvl3pPr defTabSz="720725" eaLnBrk="0" hangingPunct="0">
              <a:defRPr sz="1600">
                <a:latin typeface="Arial" pitchFamily="34" charset="0"/>
                <a:ea typeface="宋体" pitchFamily="2" charset="-122"/>
              </a:defRPr>
            </a:lvl3pPr>
            <a:lvl4pPr defTabSz="720725" eaLnBrk="0" hangingPunct="0">
              <a:defRPr sz="1600">
                <a:latin typeface="Arial" pitchFamily="34" charset="0"/>
                <a:ea typeface="宋体" pitchFamily="2" charset="-122"/>
              </a:defRPr>
            </a:lvl4pPr>
            <a:lvl5pPr defTabSz="720725" eaLnBrk="0" hangingPunct="0">
              <a:defRPr sz="1600">
                <a:latin typeface="Arial" pitchFamily="34" charset="0"/>
                <a:ea typeface="宋体" pitchFamily="2" charset="-122"/>
              </a:defRPr>
            </a:lvl5pPr>
            <a:lvl6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6pPr>
            <a:lvl7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7pPr>
            <a:lvl8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8pPr>
            <a:lvl9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9pPr>
          </a:lstStyle>
          <a:p>
            <a:pPr indent="0"/>
            <a:r>
              <a:rPr lang="zh-CN" altLang="en-US" sz="2400" b="1" dirty="0" smtClean="0">
                <a:solidFill>
                  <a:srgbClr val="00B050"/>
                </a:solidFill>
              </a:rPr>
              <a:t>于晶：</a:t>
            </a: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战略、资源管理</a:t>
            </a:r>
            <a:endParaRPr lang="en-US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167042" y="1191268"/>
            <a:ext cx="48253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幕后引导：孙绿怡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</a:rPr>
              <a:t>校长、王毅老师</a:t>
            </a:r>
            <a:endParaRPr lang="zh-CN" alt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4918276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an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299 -0.07863 L 3.6638E-6 1.72988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43" y="39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2299 0.22225 L 3.6638E-6 3.14524E-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88" y="-1112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20635 -0.41096 L 3.6638E-6 -2.36818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7" y="20537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12361 -0.45629 L 3.6638E-6 -3.78353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80" y="228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6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/>
      <p:bldP spid="18" grpId="0"/>
      <p:bldP spid="19" grpId="0"/>
      <p:bldP spid="20" grpId="0"/>
      <p:bldP spid="12" grpId="0"/>
      <p:bldP spid="23" grpId="0" animBg="1"/>
      <p:bldP spid="2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850416" y="2519790"/>
            <a:ext cx="4491168" cy="923330"/>
            <a:chOff x="3415086" y="2643372"/>
            <a:chExt cx="4491168" cy="923330"/>
          </a:xfrm>
        </p:grpSpPr>
        <p:sp>
          <p:nvSpPr>
            <p:cNvPr id="3" name="文本占位符 3"/>
            <p:cNvSpPr txBox="1">
              <a:spLocks/>
            </p:cNvSpPr>
            <p:nvPr/>
          </p:nvSpPr>
          <p:spPr>
            <a:xfrm>
              <a:off x="4417143" y="2862120"/>
              <a:ext cx="3489111" cy="4320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kern="1200">
                  <a:solidFill>
                    <a:srgbClr val="56762C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4000" dirty="0" smtClean="0">
                  <a:solidFill>
                    <a:srgbClr val="FF9300"/>
                  </a:solidFill>
                  <a:ea typeface="微软雅黑" pitchFamily="34" charset="-122"/>
                </a:rPr>
                <a:t>内容建设过程</a:t>
              </a:r>
              <a:endParaRPr lang="zh-CN" altLang="en-US" sz="4000" dirty="0">
                <a:solidFill>
                  <a:srgbClr val="FF9300"/>
                </a:solidFill>
                <a:ea typeface="微软雅黑" pitchFamily="34" charset="-122"/>
              </a:endParaRPr>
            </a:p>
          </p:txBody>
        </p:sp>
        <p:sp>
          <p:nvSpPr>
            <p:cNvPr id="4" name="TextBox 8"/>
            <p:cNvSpPr txBox="1"/>
            <p:nvPr/>
          </p:nvSpPr>
          <p:spPr>
            <a:xfrm>
              <a:off x="3415086" y="2643372"/>
              <a:ext cx="11846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5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tencil" pitchFamily="82" charset="0"/>
                  <a:ea typeface="微软雅黑" pitchFamily="34" charset="-122"/>
                </a:rPr>
                <a:t>02</a:t>
              </a:r>
              <a:endParaRPr lang="zh-CN" altLang="en-US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Stencil" pitchFamily="82" charset="0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969806169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图示 25"/>
          <p:cNvGraphicFramePr/>
          <p:nvPr/>
        </p:nvGraphicFramePr>
        <p:xfrm>
          <a:off x="1095340" y="2071678"/>
          <a:ext cx="10001320" cy="2214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上弧形箭头 10"/>
          <p:cNvSpPr>
            <a:spLocks noChangeArrowheads="1"/>
          </p:cNvSpPr>
          <p:nvPr/>
        </p:nvSpPr>
        <p:spPr bwMode="auto">
          <a:xfrm>
            <a:off x="1571643" y="1571612"/>
            <a:ext cx="8667761" cy="1071560"/>
          </a:xfrm>
          <a:prstGeom prst="curvedDownArrow">
            <a:avLst>
              <a:gd name="adj1" fmla="val 25017"/>
              <a:gd name="adj2" fmla="val 49989"/>
              <a:gd name="adj3" fmla="val 25000"/>
            </a:avLst>
          </a:prstGeom>
          <a:gradFill rotWithShape="0">
            <a:gsLst>
              <a:gs pos="0">
                <a:srgbClr val="FFFFFF"/>
              </a:gs>
              <a:gs pos="100000">
                <a:srgbClr val="FBD4B4"/>
              </a:gs>
            </a:gsLst>
            <a:lin ang="54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8" name="AutoShape 3"/>
          <p:cNvSpPr>
            <a:spLocks noChangeArrowheads="1"/>
          </p:cNvSpPr>
          <p:nvPr/>
        </p:nvSpPr>
        <p:spPr bwMode="auto">
          <a:xfrm>
            <a:off x="5286418" y="2071678"/>
            <a:ext cx="3452788" cy="500066"/>
          </a:xfrm>
          <a:prstGeom prst="curvedDownArrow">
            <a:avLst>
              <a:gd name="adj1" fmla="val 120714"/>
              <a:gd name="adj2" fmla="val 241429"/>
              <a:gd name="adj3" fmla="val 33333"/>
            </a:avLst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9" name="AutoShape 4"/>
          <p:cNvSpPr>
            <a:spLocks noChangeArrowheads="1"/>
          </p:cNvSpPr>
          <p:nvPr/>
        </p:nvSpPr>
        <p:spPr bwMode="auto">
          <a:xfrm rot="10800000">
            <a:off x="5000628" y="3786187"/>
            <a:ext cx="3524264" cy="571506"/>
          </a:xfrm>
          <a:prstGeom prst="curvedDownArrow">
            <a:avLst>
              <a:gd name="adj1" fmla="val 114286"/>
              <a:gd name="adj2" fmla="val 228571"/>
              <a:gd name="adj3" fmla="val 33333"/>
            </a:avLst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1309654" y="4929198"/>
            <a:ext cx="4152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关键字：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样式、页面呈现</a:t>
            </a:r>
            <a:endParaRPr lang="zh-CN" altLang="en-US" sz="28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09654" y="5620424"/>
            <a:ext cx="6676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关键字：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教学目标、教学内容、教学活动</a:t>
            </a:r>
            <a:endParaRPr lang="zh-CN" altLang="en-US" sz="28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630738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1519134" y="2780497"/>
            <a:ext cx="7505824" cy="35059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7564" y="1214422"/>
            <a:ext cx="3714776" cy="637447"/>
          </a:xfrm>
          <a:prstGeom prst="rect">
            <a:avLst/>
          </a:prstGeom>
          <a:solidFill>
            <a:srgbClr val="CC0000"/>
          </a:solidFill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思想碰撞</a:t>
            </a:r>
            <a:r>
              <a:rPr lang="en-US" altLang="zh-CN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/</a:t>
            </a:r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交流共享</a:t>
            </a:r>
          </a:p>
        </p:txBody>
      </p:sp>
      <p:pic>
        <p:nvPicPr>
          <p:cNvPr id="5" name="图片 4" descr="weixin_logo0ec59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50" y="4030434"/>
            <a:ext cx="2147975" cy="827261"/>
          </a:xfrm>
          <a:prstGeom prst="rect">
            <a:avLst/>
          </a:prstGeom>
        </p:spPr>
      </p:pic>
      <p:pic>
        <p:nvPicPr>
          <p:cNvPr id="6" name="图片 5" descr="email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81290" y="5214885"/>
            <a:ext cx="1214446" cy="1285949"/>
          </a:xfrm>
          <a:prstGeom prst="rect">
            <a:avLst/>
          </a:prstGeom>
        </p:spPr>
      </p:pic>
      <p:pic>
        <p:nvPicPr>
          <p:cNvPr id="8" name="图片 7" descr="mail-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9852" y="2285927"/>
            <a:ext cx="1219280" cy="1219280"/>
          </a:xfrm>
          <a:prstGeom prst="rect">
            <a:avLst/>
          </a:prstGeom>
        </p:spPr>
      </p:pic>
      <p:pic>
        <p:nvPicPr>
          <p:cNvPr id="9" name="图片 8" descr="qqMail.jpg"/>
          <p:cNvPicPr>
            <a:picLocks noChangeAspect="1"/>
          </p:cNvPicPr>
          <p:nvPr/>
        </p:nvPicPr>
        <p:blipFill>
          <a:blip r:embed="rId6"/>
          <a:srcRect l="3725" t="7212" r="47847" b="6249"/>
          <a:stretch>
            <a:fillRect/>
          </a:stretch>
        </p:blipFill>
        <p:spPr>
          <a:xfrm>
            <a:off x="6310314" y="5429199"/>
            <a:ext cx="2012171" cy="928694"/>
          </a:xfrm>
          <a:prstGeom prst="rect">
            <a:avLst/>
          </a:prstGeom>
        </p:spPr>
      </p:pic>
      <p:pic>
        <p:nvPicPr>
          <p:cNvPr id="10" name="图片 9" descr="00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596330" y="3857563"/>
            <a:ext cx="1345505" cy="107157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24298" y="4286191"/>
            <a:ext cx="2815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开发进度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/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答疑解惑</a:t>
            </a:r>
            <a:endParaRPr lang="zh-CN" altLang="en-US" sz="2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4" name="图片 13" descr="视频会议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10314" y="2214489"/>
            <a:ext cx="1474684" cy="12144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54981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页面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4422"/>
            <a:ext cx="8295239" cy="5400000"/>
          </a:xfrm>
          <a:prstGeom prst="rect">
            <a:avLst/>
          </a:prstGeom>
        </p:spPr>
      </p:pic>
      <p:pic>
        <p:nvPicPr>
          <p:cNvPr id="5" name="图片 4" descr="页面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794" y="1142984"/>
            <a:ext cx="8276191" cy="565714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60053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an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3100341" y="2500306"/>
            <a:ext cx="1800000" cy="2484000"/>
          </a:xfrm>
          <a:prstGeom prst="roundRect">
            <a:avLst>
              <a:gd name="adj" fmla="val 5923"/>
            </a:avLst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Picture 2" descr="F:\360云盘\02-个人资料\！PPT图片及版面资源\05-PPT精选插图\03-小图类\02-win8\Others\White\MB_0007_book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0341" y="2632852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92455" y="440327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知识讲授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4999092" y="2500306"/>
            <a:ext cx="1800000" cy="2484000"/>
          </a:xfrm>
          <a:prstGeom prst="roundRect">
            <a:avLst>
              <a:gd name="adj" fmla="val 5923"/>
            </a:avLst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" name="圆角矩形 5"/>
          <p:cNvSpPr/>
          <p:nvPr/>
        </p:nvSpPr>
        <p:spPr>
          <a:xfrm>
            <a:off x="6897843" y="2500306"/>
            <a:ext cx="1800000" cy="2484000"/>
          </a:xfrm>
          <a:prstGeom prst="roundRect">
            <a:avLst>
              <a:gd name="adj" fmla="val 5923"/>
            </a:avLst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圆角矩形 6"/>
          <p:cNvSpPr/>
          <p:nvPr/>
        </p:nvSpPr>
        <p:spPr>
          <a:xfrm>
            <a:off x="8796594" y="2500306"/>
            <a:ext cx="1800000" cy="2484000"/>
          </a:xfrm>
          <a:prstGeom prst="roundRect">
            <a:avLst>
              <a:gd name="adj" fmla="val 5923"/>
            </a:avLst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圆角矩形 7"/>
          <p:cNvSpPr/>
          <p:nvPr/>
        </p:nvSpPr>
        <p:spPr>
          <a:xfrm>
            <a:off x="1178067" y="2500306"/>
            <a:ext cx="1800000" cy="2484000"/>
          </a:xfrm>
          <a:prstGeom prst="roundRect">
            <a:avLst>
              <a:gd name="adj" fmla="val 5923"/>
            </a:avLst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91206" y="440327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教学互动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89957" y="440327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交流研讨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8" descr="F:\360云盘\02-个人资料\！PPT图片及版面资源\05-PPT精选插图\03-小图类\02-win8\Others\White\MB_0003_Favs1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7843" y="2632852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F:\360云盘\02-个人资料\！PPT图片及版面资源\05-PPT精选插图\03-小图类\02-win8\Others\White\MB_0006_calculator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9092" y="2632852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988708" y="440327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考评考核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70181" y="4403275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问题导入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5" name="Picture 10" descr="F:\360云盘\02-个人资料\！PPT图片及版面资源\05-PPT精选插图\03-小图类\02-win8\Network\white\MS_0000s_0036_search.pn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8067" y="2632852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F:\360云盘\02-个人资料\！PPT图片及版面资源\05-PPT精选插图\03-小图类\02-win8\System\White\MB_0005_sett_small.pn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76594" y="2632852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7564" y="1351802"/>
            <a:ext cx="3714776" cy="576999"/>
          </a:xfrm>
          <a:prstGeom prst="rect">
            <a:avLst/>
          </a:prstGeom>
          <a:solidFill>
            <a:srgbClr val="CC0000"/>
          </a:solidFill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未来的目标</a:t>
            </a:r>
          </a:p>
        </p:txBody>
      </p:sp>
      <p:pic>
        <p:nvPicPr>
          <p:cNvPr id="4" name="图片 3" descr="组织领导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918" y="2857496"/>
            <a:ext cx="2643206" cy="2577144"/>
          </a:xfrm>
          <a:prstGeom prst="rect">
            <a:avLst/>
          </a:prstGeom>
        </p:spPr>
      </p:pic>
      <p:pic>
        <p:nvPicPr>
          <p:cNvPr id="6" name="图片 5" descr="辅导团队.jpg"/>
          <p:cNvPicPr>
            <a:picLocks noChangeAspect="1"/>
          </p:cNvPicPr>
          <p:nvPr/>
        </p:nvPicPr>
        <p:blipFill>
          <a:blip r:embed="rId3"/>
          <a:srcRect l="3125" t="14583" b="10416"/>
          <a:stretch>
            <a:fillRect/>
          </a:stretch>
        </p:blipFill>
        <p:spPr>
          <a:xfrm>
            <a:off x="9310710" y="2714620"/>
            <a:ext cx="2622676" cy="271464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95274" y="5643578"/>
            <a:ext cx="2357454" cy="432048"/>
          </a:xfrm>
          <a:prstGeom prst="rect">
            <a:avLst/>
          </a:prstGeom>
          <a:solidFill>
            <a:srgbClr val="FF9900">
              <a:alpha val="67059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鲜活案例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52794" y="5643578"/>
            <a:ext cx="2357454" cy="432048"/>
          </a:xfrm>
          <a:prstGeom prst="rect">
            <a:avLst/>
          </a:prstGeom>
          <a:solidFill>
            <a:srgbClr val="FF9900">
              <a:alpha val="67059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迭代更新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524628" y="5643578"/>
            <a:ext cx="2357454" cy="432048"/>
          </a:xfrm>
          <a:prstGeom prst="rect">
            <a:avLst/>
          </a:prstGeom>
          <a:solidFill>
            <a:srgbClr val="FF9900">
              <a:alpha val="67059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400" b="1" kern="0" dirty="0" smtClean="0">
                <a:solidFill>
                  <a:prstClr val="white"/>
                </a:solidFill>
                <a:latin typeface="微软雅黑" pitchFamily="34" charset="-122"/>
                <a:ea typeface="微软雅黑" pitchFamily="34" charset="-122"/>
              </a:rPr>
              <a:t>知识管理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525024" y="5643578"/>
            <a:ext cx="2357454" cy="432048"/>
          </a:xfrm>
          <a:prstGeom prst="rect">
            <a:avLst/>
          </a:prstGeom>
          <a:solidFill>
            <a:srgbClr val="FF9900">
              <a:alpha val="67059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rPr>
              <a:t>自我提升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图片 10" descr="知识管理.jpg"/>
          <p:cNvPicPr>
            <a:picLocks noChangeAspect="1"/>
          </p:cNvPicPr>
          <p:nvPr/>
        </p:nvPicPr>
        <p:blipFill>
          <a:blip r:embed="rId4" cstate="print"/>
          <a:srcRect l="3812" t="3125" r="3812"/>
          <a:stretch>
            <a:fillRect/>
          </a:stretch>
        </p:blipFill>
        <p:spPr>
          <a:xfrm>
            <a:off x="6238876" y="3071810"/>
            <a:ext cx="2820659" cy="2428892"/>
          </a:xfrm>
          <a:prstGeom prst="rect">
            <a:avLst/>
          </a:prstGeom>
        </p:spPr>
      </p:pic>
      <p:pic>
        <p:nvPicPr>
          <p:cNvPr id="12" name="图片 11" descr="案例教学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960" y="2928934"/>
            <a:ext cx="2857520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850416" y="2519790"/>
            <a:ext cx="4491168" cy="923330"/>
            <a:chOff x="3415086" y="2643372"/>
            <a:chExt cx="4491168" cy="923330"/>
          </a:xfrm>
        </p:grpSpPr>
        <p:sp>
          <p:nvSpPr>
            <p:cNvPr id="3" name="文本占位符 3"/>
            <p:cNvSpPr txBox="1">
              <a:spLocks/>
            </p:cNvSpPr>
            <p:nvPr/>
          </p:nvSpPr>
          <p:spPr>
            <a:xfrm>
              <a:off x="4417143" y="2862120"/>
              <a:ext cx="3489111" cy="4320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kern="1200">
                  <a:solidFill>
                    <a:srgbClr val="56762C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4000" dirty="0" smtClean="0">
                  <a:solidFill>
                    <a:srgbClr val="FF9300"/>
                  </a:solidFill>
                  <a:ea typeface="微软雅黑" pitchFamily="34" charset="-122"/>
                </a:rPr>
                <a:t>课程建设感悟</a:t>
              </a:r>
              <a:endParaRPr lang="zh-CN" altLang="en-US" sz="4000" dirty="0">
                <a:solidFill>
                  <a:srgbClr val="FF9300"/>
                </a:solidFill>
                <a:ea typeface="微软雅黑" pitchFamily="34" charset="-122"/>
              </a:endParaRPr>
            </a:p>
          </p:txBody>
        </p:sp>
        <p:sp>
          <p:nvSpPr>
            <p:cNvPr id="4" name="TextBox 8"/>
            <p:cNvSpPr txBox="1"/>
            <p:nvPr/>
          </p:nvSpPr>
          <p:spPr>
            <a:xfrm>
              <a:off x="3415086" y="2643372"/>
              <a:ext cx="11846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5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tencil" pitchFamily="82" charset="0"/>
                  <a:ea typeface="微软雅黑" pitchFamily="34" charset="-122"/>
                </a:rPr>
                <a:t>03</a:t>
              </a:r>
              <a:endParaRPr lang="zh-CN" altLang="en-US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Stencil" pitchFamily="82" charset="0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698722213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09521" y="1428736"/>
            <a:ext cx="5299703" cy="4143404"/>
          </a:xfrm>
          <a:prstGeom prst="rect">
            <a:avLst/>
          </a:prstGeom>
          <a:noFill/>
          <a:ln>
            <a:noFill/>
          </a:ln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238744" y="1857364"/>
            <a:ext cx="628654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56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1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．储备知识、沉淀知识、萃取知识；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marL="0" marR="0" lvl="0" indent="355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2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．磁场吸引，你的态度能决定发展趋势；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marL="0" marR="0" lvl="0" indent="355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3. </a:t>
            </a:r>
            <a:r>
              <a:rPr lang="zh-CN" altLang="en-US" sz="2400" b="1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三人行必有我师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；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  <a:p>
            <a:pPr marL="0" marR="0" lvl="0" indent="3556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2400" b="1" dirty="0" smtClean="0">
                <a:latin typeface="黑体" pitchFamily="49" charset="-122"/>
                <a:ea typeface="黑体" pitchFamily="49" charset="-122"/>
                <a:cs typeface="Times New Roman" pitchFamily="18" charset="0"/>
              </a:rPr>
              <a:t>4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. 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黑体" pitchFamily="49" charset="-122"/>
                <a:ea typeface="黑体" pitchFamily="49" charset="-122"/>
                <a:cs typeface="Times New Roman" pitchFamily="18" charset="0"/>
              </a:rPr>
              <a:t>课程建设是个项目，需要团队协作。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黑体" pitchFamily="49" charset="-122"/>
              <a:ea typeface="黑体" pitchFamily="49" charset="-122"/>
              <a:cs typeface="宋体" pitchFamily="2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93837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>
        <p14:pan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4567817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>
        <p14:doors dir="ver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881158" y="2445245"/>
            <a:ext cx="810670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我们时刻保持“在路上”的状态</a:t>
            </a:r>
            <a:endParaRPr lang="zh-CN" alt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14815" y="3857628"/>
            <a:ext cx="863890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3600" b="1" cap="none" spc="50" dirty="0" smtClean="0">
                <a:ln w="11430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欢迎您给出宝贵的建议，我们将虚心接受</a:t>
            </a:r>
            <a:endParaRPr lang="zh-CN" altLang="en-US" sz="3600" b="1" cap="none" spc="50" dirty="0">
              <a:ln w="11430">
                <a:solidFill>
                  <a:schemeClr val="accent6">
                    <a:lumMod val="7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791393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850416" y="2519790"/>
            <a:ext cx="4491168" cy="923330"/>
            <a:chOff x="3415086" y="2643372"/>
            <a:chExt cx="4491168" cy="923330"/>
          </a:xfrm>
        </p:grpSpPr>
        <p:sp>
          <p:nvSpPr>
            <p:cNvPr id="3" name="文本占位符 3"/>
            <p:cNvSpPr txBox="1">
              <a:spLocks/>
            </p:cNvSpPr>
            <p:nvPr/>
          </p:nvSpPr>
          <p:spPr>
            <a:xfrm>
              <a:off x="4417143" y="2862120"/>
              <a:ext cx="3489111" cy="43204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kern="1200">
                  <a:solidFill>
                    <a:srgbClr val="56762C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4000" dirty="0" smtClean="0">
                  <a:solidFill>
                    <a:srgbClr val="FF9300"/>
                  </a:solidFill>
                  <a:ea typeface="微软雅黑" pitchFamily="34" charset="-122"/>
                </a:rPr>
                <a:t>课程建设规划</a:t>
              </a:r>
              <a:endParaRPr lang="zh-CN" altLang="en-US" sz="4000" dirty="0">
                <a:solidFill>
                  <a:srgbClr val="FF9300"/>
                </a:solidFill>
                <a:ea typeface="微软雅黑" pitchFamily="34" charset="-122"/>
              </a:endParaRPr>
            </a:p>
          </p:txBody>
        </p:sp>
        <p:sp>
          <p:nvSpPr>
            <p:cNvPr id="4" name="TextBox 8"/>
            <p:cNvSpPr txBox="1"/>
            <p:nvPr/>
          </p:nvSpPr>
          <p:spPr>
            <a:xfrm>
              <a:off x="3415086" y="2643372"/>
              <a:ext cx="118462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zh-CN" sz="5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Stencil" pitchFamily="82" charset="0"/>
                  <a:ea typeface="微软雅黑" pitchFamily="34" charset="-122"/>
                </a:rPr>
                <a:t>01</a:t>
              </a:r>
              <a:endParaRPr lang="zh-CN" altLang="en-US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Stencil" pitchFamily="82" charset="0"/>
                <a:ea typeface="微软雅黑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4768189" y="3605296"/>
            <a:ext cx="35993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培训需求</a:t>
            </a:r>
            <a:endParaRPr lang="en-US" altLang="zh-CN" sz="2400" b="1" kern="0" dirty="0" smtClean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2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团队建设</a:t>
            </a:r>
            <a:endParaRPr lang="zh-CN" altLang="en-US" sz="2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7913937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疑惑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50" y="1643050"/>
            <a:ext cx="3973848" cy="400051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738678" y="2221048"/>
            <a:ext cx="687399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前无“古人”，后有“来者”</a:t>
            </a:r>
            <a:endParaRPr lang="zh-CN" alt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53058" y="3857628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迷茫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53322" y="4643446"/>
            <a:ext cx="1111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散落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25024" y="3929066"/>
            <a:ext cx="1111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latin typeface="黑体" pitchFamily="49" charset="-122"/>
                <a:ea typeface="黑体" pitchFamily="49" charset="-122"/>
              </a:rPr>
              <a:t>挑战</a:t>
            </a:r>
            <a:endParaRPr lang="zh-CN" altLang="en-US" sz="3600" b="1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8"/>
          <p:cNvSpPr txBox="1"/>
          <p:nvPr/>
        </p:nvSpPr>
        <p:spPr>
          <a:xfrm>
            <a:off x="977900" y="1172071"/>
            <a:ext cx="49657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rPr>
              <a:t>培训需求调研</a:t>
            </a:r>
            <a:endParaRPr lang="zh-CN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Picture 2" descr="http://myfitness.co.nz/img/go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5990" y="571481"/>
            <a:ext cx="1673031" cy="1285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培训素材\高画质精美透明PNG图标\png_icon_06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2000240"/>
            <a:ext cx="1219200" cy="1219200"/>
          </a:xfrm>
          <a:prstGeom prst="rect">
            <a:avLst/>
          </a:prstGeom>
          <a:noFill/>
        </p:spPr>
      </p:pic>
      <p:sp>
        <p:nvSpPr>
          <p:cNvPr id="5" name="Text Box 44"/>
          <p:cNvSpPr txBox="1">
            <a:spLocks noChangeArrowheads="1"/>
          </p:cNvSpPr>
          <p:nvPr/>
        </p:nvSpPr>
        <p:spPr bwMode="auto">
          <a:xfrm>
            <a:off x="1952596" y="2071678"/>
            <a:ext cx="9360000" cy="943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3000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indent="457200" defTabSz="720725">
              <a:lnSpc>
                <a:spcPct val="135000"/>
              </a:lnSpc>
              <a:defRPr sz="16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defTabSz="720725" eaLnBrk="0" hangingPunct="0">
              <a:defRPr sz="1600">
                <a:latin typeface="Arial" pitchFamily="34" charset="0"/>
                <a:ea typeface="宋体" pitchFamily="2" charset="-122"/>
              </a:defRPr>
            </a:lvl2pPr>
            <a:lvl3pPr defTabSz="720725" eaLnBrk="0" hangingPunct="0">
              <a:defRPr sz="1600">
                <a:latin typeface="Arial" pitchFamily="34" charset="0"/>
                <a:ea typeface="宋体" pitchFamily="2" charset="-122"/>
              </a:defRPr>
            </a:lvl3pPr>
            <a:lvl4pPr defTabSz="720725" eaLnBrk="0" hangingPunct="0">
              <a:defRPr sz="1600">
                <a:latin typeface="Arial" pitchFamily="34" charset="0"/>
                <a:ea typeface="宋体" pitchFamily="2" charset="-122"/>
              </a:defRPr>
            </a:lvl4pPr>
            <a:lvl5pPr defTabSz="720725" eaLnBrk="0" hangingPunct="0">
              <a:defRPr sz="1600">
                <a:latin typeface="Arial" pitchFamily="34" charset="0"/>
                <a:ea typeface="宋体" pitchFamily="2" charset="-122"/>
              </a:defRPr>
            </a:lvl5pPr>
            <a:lvl6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6pPr>
            <a:lvl7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7pPr>
            <a:lvl8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8pPr>
            <a:lvl9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9pPr>
          </a:lstStyle>
          <a:p>
            <a:pPr indent="0">
              <a:lnSpc>
                <a:spcPct val="130000"/>
              </a:lnSpc>
              <a:spcBef>
                <a:spcPts val="400"/>
              </a:spcBef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rPr>
              <a:t>做好调查问卷，先发过去</a:t>
            </a:r>
            <a:endParaRPr lang="en-US" altLang="zh-CN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黑体" pitchFamily="49" charset="-122"/>
              <a:ea typeface="黑体" pitchFamily="49" charset="-122"/>
            </a:endParaRPr>
          </a:p>
          <a:p>
            <a:pPr indent="0">
              <a:lnSpc>
                <a:spcPct val="130000"/>
              </a:lnSpc>
              <a:spcBef>
                <a:spcPts val="400"/>
              </a:spcBef>
            </a:pP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rPr>
              <a:t>电话调查：新疆某院长、山东电大教务处长等</a:t>
            </a:r>
            <a:r>
              <a:rPr lang="en-US" altLang="zh-CN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rPr>
              <a:t>5</a:t>
            </a: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rPr>
              <a:t>人</a:t>
            </a:r>
            <a:endParaRPr lang="en-US" altLang="zh-CN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 Box 44"/>
          <p:cNvSpPr txBox="1">
            <a:spLocks noChangeArrowheads="1"/>
          </p:cNvSpPr>
          <p:nvPr/>
        </p:nvSpPr>
        <p:spPr bwMode="auto">
          <a:xfrm>
            <a:off x="1595406" y="3189095"/>
            <a:ext cx="9360000" cy="57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>
                    <a:alpha val="30000"/>
                  </a:srgbClr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indent="457200" defTabSz="720725">
              <a:lnSpc>
                <a:spcPct val="135000"/>
              </a:lnSpc>
              <a:defRPr sz="160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defRPr>
            </a:lvl1pPr>
            <a:lvl2pPr defTabSz="720725" eaLnBrk="0" hangingPunct="0">
              <a:defRPr sz="1600">
                <a:latin typeface="Arial" pitchFamily="34" charset="0"/>
                <a:ea typeface="宋体" pitchFamily="2" charset="-122"/>
              </a:defRPr>
            </a:lvl2pPr>
            <a:lvl3pPr defTabSz="720725" eaLnBrk="0" hangingPunct="0">
              <a:defRPr sz="1600">
                <a:latin typeface="Arial" pitchFamily="34" charset="0"/>
                <a:ea typeface="宋体" pitchFamily="2" charset="-122"/>
              </a:defRPr>
            </a:lvl3pPr>
            <a:lvl4pPr defTabSz="720725" eaLnBrk="0" hangingPunct="0">
              <a:defRPr sz="1600">
                <a:latin typeface="Arial" pitchFamily="34" charset="0"/>
                <a:ea typeface="宋体" pitchFamily="2" charset="-122"/>
              </a:defRPr>
            </a:lvl4pPr>
            <a:lvl5pPr defTabSz="720725" eaLnBrk="0" hangingPunct="0">
              <a:defRPr sz="1600">
                <a:latin typeface="Arial" pitchFamily="34" charset="0"/>
                <a:ea typeface="宋体" pitchFamily="2" charset="-122"/>
              </a:defRPr>
            </a:lvl5pPr>
            <a:lvl6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6pPr>
            <a:lvl7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7pPr>
            <a:lvl8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8pPr>
            <a:lvl9pPr defTabSz="720725" eaLnBrk="0" fontAlgn="base" hangingPunct="0">
              <a:spcBef>
                <a:spcPct val="0"/>
              </a:spcBef>
              <a:spcAft>
                <a:spcPct val="0"/>
              </a:spcAft>
              <a:defRPr sz="1600">
                <a:latin typeface="Arial" pitchFamily="34" charset="0"/>
                <a:ea typeface="宋体" pitchFamily="2" charset="-122"/>
              </a:defRPr>
            </a:lvl9pPr>
          </a:lstStyle>
          <a:p>
            <a:pPr indent="0">
              <a:lnSpc>
                <a:spcPct val="130000"/>
              </a:lnSpc>
              <a:spcBef>
                <a:spcPts val="400"/>
              </a:spcBef>
            </a:pPr>
            <a:r>
              <a:rPr lang="zh-CN" altLang="en-US" sz="2400" b="1" dirty="0" smtClean="0">
                <a:solidFill>
                  <a:srgbClr val="FF9300"/>
                </a:solidFill>
                <a:latin typeface="黑体" pitchFamily="49" charset="-122"/>
                <a:ea typeface="黑体" pitchFamily="49" charset="-122"/>
              </a:rPr>
              <a:t>不熟悉电大情况</a:t>
            </a: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rPr>
              <a:t>的我用</a:t>
            </a:r>
            <a:r>
              <a:rPr lang="zh-CN" altLang="en-US" sz="2400" b="1" dirty="0" smtClean="0">
                <a:solidFill>
                  <a:srgbClr val="FF9300"/>
                </a:solidFill>
                <a:latin typeface="黑体" pitchFamily="49" charset="-122"/>
                <a:ea typeface="黑体" pitchFamily="49" charset="-122"/>
              </a:rPr>
              <a:t>非专业的语言</a:t>
            </a:r>
            <a:r>
              <a:rPr lang="zh-CN" alt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itchFamily="49" charset="-122"/>
                <a:ea typeface="黑体" pitchFamily="49" charset="-122"/>
              </a:rPr>
              <a:t>进行了一次</a:t>
            </a:r>
            <a:r>
              <a:rPr lang="zh-CN" altLang="en-US" sz="2400" b="1" dirty="0" smtClean="0">
                <a:solidFill>
                  <a:srgbClr val="FF9300"/>
                </a:solidFill>
                <a:latin typeface="黑体" pitchFamily="49" charset="-122"/>
                <a:ea typeface="黑体" pitchFamily="49" charset="-122"/>
              </a:rPr>
              <a:t>正式的调查！</a:t>
            </a:r>
            <a:endParaRPr lang="zh-CN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595406" y="4429132"/>
            <a:ext cx="80954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4000" b="1" spc="50" dirty="0" smtClean="0">
                <a:ln w="11430"/>
                <a:solidFill>
                  <a:srgbClr val="00B050"/>
                </a:solidFill>
                <a:latin typeface="黑体" pitchFamily="49" charset="-122"/>
                <a:ea typeface="黑体" pitchFamily="49" charset="-122"/>
              </a:rPr>
              <a:t>收获：</a:t>
            </a:r>
            <a:r>
              <a:rPr lang="zh-CN" altLang="en-US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网络   教育   管理</a:t>
            </a:r>
            <a:endParaRPr lang="zh-CN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977900" y="1172071"/>
            <a:ext cx="49657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CN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培训需求</a:t>
            </a:r>
            <a:endParaRPr lang="zh-CN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pic>
        <p:nvPicPr>
          <p:cNvPr id="7" name="图片 6" descr="彼得德鲁克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36" y="1785925"/>
            <a:ext cx="8143932" cy="2873329"/>
          </a:xfrm>
          <a:prstGeom prst="rect">
            <a:avLst/>
          </a:prstGeom>
        </p:spPr>
      </p:pic>
      <p:pic>
        <p:nvPicPr>
          <p:cNvPr id="8" name="图片 7" descr="在线教育资讯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6330" y="1785926"/>
            <a:ext cx="3376127" cy="1342989"/>
          </a:xfrm>
          <a:prstGeom prst="rect">
            <a:avLst/>
          </a:prstGeom>
        </p:spPr>
      </p:pic>
      <p:pic>
        <p:nvPicPr>
          <p:cNvPr id="11" name="图片 10" descr="专业网站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36" y="4857760"/>
            <a:ext cx="8368452" cy="428628"/>
          </a:xfrm>
          <a:prstGeom prst="rect">
            <a:avLst/>
          </a:prstGeom>
        </p:spPr>
      </p:pic>
      <p:pic>
        <p:nvPicPr>
          <p:cNvPr id="13" name="图片 12" descr="图书馆.png"/>
          <p:cNvPicPr>
            <a:picLocks noChangeAspect="1"/>
          </p:cNvPicPr>
          <p:nvPr/>
        </p:nvPicPr>
        <p:blipFill>
          <a:blip r:embed="rId6"/>
          <a:srcRect r="3086" b="6250"/>
          <a:stretch>
            <a:fillRect/>
          </a:stretch>
        </p:blipFill>
        <p:spPr>
          <a:xfrm>
            <a:off x="9096396" y="3286124"/>
            <a:ext cx="2500330" cy="107157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66712" y="5500702"/>
            <a:ext cx="306846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总裁班的课程表</a:t>
            </a:r>
            <a:endParaRPr lang="zh-CN" alt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024298" y="5500702"/>
            <a:ext cx="34804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孙校长的北大讲义</a:t>
            </a:r>
            <a:endParaRPr lang="zh-CN" alt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759095" y="5500702"/>
            <a:ext cx="34804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黑体" pitchFamily="49" charset="-122"/>
                <a:ea typeface="黑体" pitchFamily="49" charset="-122"/>
              </a:rPr>
              <a:t>远程教育相关书籍</a:t>
            </a:r>
            <a:endParaRPr lang="zh-CN" altLang="en-US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44531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远程教育从业指南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1500000">
            <a:off x="1086486" y="1346630"/>
            <a:ext cx="3371850" cy="4762500"/>
          </a:xfrm>
          <a:prstGeom prst="rect">
            <a:avLst/>
          </a:prstGeom>
        </p:spPr>
      </p:pic>
      <p:pic>
        <p:nvPicPr>
          <p:cNvPr id="3" name="图片 2" descr="远程教育系统：组织与管理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1422" y="1071546"/>
            <a:ext cx="3643338" cy="5049439"/>
          </a:xfrm>
          <a:prstGeom prst="rect">
            <a:avLst/>
          </a:prstGeom>
        </p:spPr>
      </p:pic>
      <p:pic>
        <p:nvPicPr>
          <p:cNvPr id="4" name="图片 3" descr="IMG_52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500000">
            <a:off x="6856531" y="1460467"/>
            <a:ext cx="3572756" cy="4763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4406925" y="2746361"/>
            <a:ext cx="1984375" cy="1663700"/>
          </a:xfrm>
          <a:prstGeom prst="hexagon">
            <a:avLst>
              <a:gd name="adj" fmla="val 29819"/>
              <a:gd name="vf" fmla="val 115470"/>
            </a:avLst>
          </a:prstGeom>
          <a:solidFill>
            <a:schemeClr val="hlink"/>
          </a:solidFill>
          <a:ln w="25400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3" name="Freeform 4"/>
          <p:cNvSpPr>
            <a:spLocks/>
          </p:cNvSpPr>
          <p:nvPr/>
        </p:nvSpPr>
        <p:spPr bwMode="auto">
          <a:xfrm>
            <a:off x="5913463" y="2030399"/>
            <a:ext cx="3754437" cy="711200"/>
          </a:xfrm>
          <a:custGeom>
            <a:avLst/>
            <a:gdLst/>
            <a:ahLst/>
            <a:cxnLst>
              <a:cxn ang="0">
                <a:pos x="0" y="448"/>
              </a:cxn>
              <a:cxn ang="0">
                <a:pos x="349" y="0"/>
              </a:cxn>
              <a:cxn ang="0">
                <a:pos x="2365" y="0"/>
              </a:cxn>
            </a:cxnLst>
            <a:rect l="0" t="0" r="r" b="b"/>
            <a:pathLst>
              <a:path w="2365" h="448">
                <a:moveTo>
                  <a:pt x="0" y="448"/>
                </a:moveTo>
                <a:lnTo>
                  <a:pt x="349" y="0"/>
                </a:lnTo>
                <a:lnTo>
                  <a:pt x="2365" y="0"/>
                </a:lnTo>
              </a:path>
            </a:pathLst>
          </a:custGeom>
          <a:noFill/>
          <a:ln w="22225" cap="flat" cmpd="sng">
            <a:solidFill>
              <a:schemeClr val="hlink"/>
            </a:solidFill>
            <a:prstDash val="solid"/>
            <a:round/>
            <a:headEnd type="triangle" w="med" len="lg"/>
            <a:tailEnd type="non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1499167" y="3579799"/>
            <a:ext cx="2901408" cy="12738"/>
          </a:xfrm>
          <a:prstGeom prst="line">
            <a:avLst/>
          </a:pr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5" name="Freeform 6"/>
          <p:cNvSpPr>
            <a:spLocks/>
          </p:cNvSpPr>
          <p:nvPr/>
        </p:nvSpPr>
        <p:spPr bwMode="auto">
          <a:xfrm flipH="1">
            <a:off x="1125563" y="2030399"/>
            <a:ext cx="3754437" cy="711200"/>
          </a:xfrm>
          <a:custGeom>
            <a:avLst/>
            <a:gdLst/>
            <a:ahLst/>
            <a:cxnLst>
              <a:cxn ang="0">
                <a:pos x="0" y="448"/>
              </a:cxn>
              <a:cxn ang="0">
                <a:pos x="349" y="0"/>
              </a:cxn>
              <a:cxn ang="0">
                <a:pos x="2365" y="0"/>
              </a:cxn>
            </a:cxnLst>
            <a:rect l="0" t="0" r="r" b="b"/>
            <a:pathLst>
              <a:path w="2365" h="448">
                <a:moveTo>
                  <a:pt x="0" y="448"/>
                </a:moveTo>
                <a:lnTo>
                  <a:pt x="349" y="0"/>
                </a:lnTo>
                <a:lnTo>
                  <a:pt x="2365" y="0"/>
                </a:lnTo>
              </a:path>
            </a:pathLst>
          </a:custGeom>
          <a:noFill/>
          <a:ln w="22225" cap="flat" cmpd="sng">
            <a:solidFill>
              <a:schemeClr val="hlink"/>
            </a:solidFill>
            <a:prstDash val="solid"/>
            <a:round/>
            <a:headEnd type="triangle" w="med" len="lg"/>
            <a:tailEnd type="non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 flipV="1">
            <a:off x="5913463" y="4411649"/>
            <a:ext cx="3754437" cy="711200"/>
          </a:xfrm>
          <a:custGeom>
            <a:avLst/>
            <a:gdLst/>
            <a:ahLst/>
            <a:cxnLst>
              <a:cxn ang="0">
                <a:pos x="0" y="448"/>
              </a:cxn>
              <a:cxn ang="0">
                <a:pos x="349" y="0"/>
              </a:cxn>
              <a:cxn ang="0">
                <a:pos x="2365" y="0"/>
              </a:cxn>
            </a:cxnLst>
            <a:rect l="0" t="0" r="r" b="b"/>
            <a:pathLst>
              <a:path w="2365" h="448">
                <a:moveTo>
                  <a:pt x="0" y="448"/>
                </a:moveTo>
                <a:lnTo>
                  <a:pt x="349" y="0"/>
                </a:lnTo>
                <a:lnTo>
                  <a:pt x="2365" y="0"/>
                </a:lnTo>
              </a:path>
            </a:pathLst>
          </a:custGeom>
          <a:noFill/>
          <a:ln w="22225" cap="flat" cmpd="sng">
            <a:solidFill>
              <a:schemeClr val="hlink"/>
            </a:solidFill>
            <a:prstDash val="solid"/>
            <a:round/>
            <a:headEnd type="triangle" w="med" len="lg"/>
            <a:tailEnd type="non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 flipH="1" flipV="1">
            <a:off x="1125563" y="4411649"/>
            <a:ext cx="3754437" cy="711200"/>
          </a:xfrm>
          <a:custGeom>
            <a:avLst/>
            <a:gdLst/>
            <a:ahLst/>
            <a:cxnLst>
              <a:cxn ang="0">
                <a:pos x="0" y="448"/>
              </a:cxn>
              <a:cxn ang="0">
                <a:pos x="349" y="0"/>
              </a:cxn>
              <a:cxn ang="0">
                <a:pos x="2365" y="0"/>
              </a:cxn>
            </a:cxnLst>
            <a:rect l="0" t="0" r="r" b="b"/>
            <a:pathLst>
              <a:path w="2365" h="448">
                <a:moveTo>
                  <a:pt x="0" y="448"/>
                </a:moveTo>
                <a:lnTo>
                  <a:pt x="349" y="0"/>
                </a:lnTo>
                <a:lnTo>
                  <a:pt x="2365" y="0"/>
                </a:lnTo>
              </a:path>
            </a:pathLst>
          </a:custGeom>
          <a:noFill/>
          <a:ln w="22225" cap="flat" cmpd="sng">
            <a:solidFill>
              <a:schemeClr val="hlink"/>
            </a:solidFill>
            <a:prstDash val="solid"/>
            <a:round/>
            <a:headEnd type="triangle" w="med" len="lg"/>
            <a:tailEnd type="non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6392888" y="3579799"/>
            <a:ext cx="3275012" cy="0"/>
          </a:xfrm>
          <a:prstGeom prst="line">
            <a:avLst/>
          </a:pr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7662287" y="3268258"/>
            <a:ext cx="1707259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>
                <a:latin typeface="黑体" pitchFamily="49" charset="-122"/>
                <a:ea typeface="黑体" pitchFamily="49" charset="-122"/>
              </a:rPr>
              <a:t>网络</a:t>
            </a: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教育品牌塑造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670450" y="3447649"/>
            <a:ext cx="1458913" cy="27699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 defTabSz="330200">
              <a:tabLst>
                <a:tab pos="8521700" algn="r"/>
              </a:tabLst>
            </a:pPr>
            <a:r>
              <a:rPr kumimoji="1" lang="zh-CN" altLang="en-US" sz="1800" b="1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网络教育管理</a:t>
            </a:r>
            <a:endParaRPr kumimoji="1" lang="en-US" altLang="de-DE" sz="1800" b="1" dirty="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7608895" y="4807126"/>
            <a:ext cx="1986039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网络教育的质量管理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7541989" y="1718238"/>
            <a:ext cx="2019493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>
                <a:latin typeface="黑体" pitchFamily="49" charset="-122"/>
                <a:ea typeface="黑体" pitchFamily="49" charset="-122"/>
              </a:rPr>
              <a:t>网络</a:t>
            </a: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资源与知识管理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2133900" y="3301711"/>
            <a:ext cx="1829690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>
                <a:latin typeface="黑体" pitchFamily="49" charset="-122"/>
                <a:ea typeface="黑体" pitchFamily="49" charset="-122"/>
              </a:rPr>
              <a:t>网络</a:t>
            </a: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教育团队建设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2111575" y="4829428"/>
            <a:ext cx="2075017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>
                <a:latin typeface="黑体" pitchFamily="49" charset="-122"/>
                <a:ea typeface="黑体" pitchFamily="49" charset="-122"/>
              </a:rPr>
              <a:t>网络</a:t>
            </a: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教育学生管理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2066971" y="1751691"/>
            <a:ext cx="1818539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>
                <a:latin typeface="黑体" pitchFamily="49" charset="-122"/>
                <a:ea typeface="黑体" pitchFamily="49" charset="-122"/>
              </a:rPr>
              <a:t>网络</a:t>
            </a: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教育的管理者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6" name="Picture 17" descr="F:\培训素材\高画质精美透明PNG图标\png_icon_1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6397" y="2943908"/>
            <a:ext cx="1072376" cy="1072376"/>
          </a:xfrm>
          <a:prstGeom prst="rect">
            <a:avLst/>
          </a:prstGeom>
          <a:noFill/>
        </p:spPr>
      </p:pic>
      <p:pic>
        <p:nvPicPr>
          <p:cNvPr id="17" name="Picture 20" descr="F:\培训素材\高画质精美透明PNG图标\png_icon_13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1279" y="1170864"/>
            <a:ext cx="1154151" cy="1154151"/>
          </a:xfrm>
          <a:prstGeom prst="rect">
            <a:avLst/>
          </a:prstGeom>
          <a:noFill/>
        </p:spPr>
      </p:pic>
      <p:pic>
        <p:nvPicPr>
          <p:cNvPr id="18" name="Picture 21" descr="F:\培训素材\高画质精美透明PNG图标\png_icon_55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98465" y="4371265"/>
            <a:ext cx="919974" cy="919974"/>
          </a:xfrm>
          <a:prstGeom prst="rect">
            <a:avLst/>
          </a:prstGeom>
          <a:noFill/>
        </p:spPr>
      </p:pic>
      <p:pic>
        <p:nvPicPr>
          <p:cNvPr id="19" name="Picture 22" descr="F:\培训素材\高画质精美透明PNG图标\png_icon_54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0766" y="2977361"/>
            <a:ext cx="942278" cy="942278"/>
          </a:xfrm>
          <a:prstGeom prst="rect">
            <a:avLst/>
          </a:prstGeom>
          <a:noFill/>
        </p:spPr>
      </p:pic>
      <p:pic>
        <p:nvPicPr>
          <p:cNvPr id="20" name="Picture 2" descr="F:\培训素材\高画质精美透明PNG图标\png_icon_19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62049" y="4484916"/>
            <a:ext cx="979715" cy="979715"/>
          </a:xfrm>
          <a:prstGeom prst="rect">
            <a:avLst/>
          </a:prstGeom>
          <a:noFill/>
        </p:spPr>
      </p:pic>
      <p:pic>
        <p:nvPicPr>
          <p:cNvPr id="21" name="Picture 3" descr="F:\培训素材\高画质精美透明PNG图标\png_icon_24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20106" y="1429656"/>
            <a:ext cx="976085" cy="9760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4406925" y="2746361"/>
            <a:ext cx="1984375" cy="1663700"/>
          </a:xfrm>
          <a:prstGeom prst="hexagon">
            <a:avLst>
              <a:gd name="adj" fmla="val 29819"/>
              <a:gd name="vf" fmla="val 115470"/>
            </a:avLst>
          </a:prstGeom>
          <a:solidFill>
            <a:schemeClr val="hlink"/>
          </a:solidFill>
          <a:ln w="25400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3" name="Freeform 4"/>
          <p:cNvSpPr>
            <a:spLocks/>
          </p:cNvSpPr>
          <p:nvPr/>
        </p:nvSpPr>
        <p:spPr bwMode="auto">
          <a:xfrm>
            <a:off x="5913463" y="2030399"/>
            <a:ext cx="3754437" cy="711200"/>
          </a:xfrm>
          <a:custGeom>
            <a:avLst/>
            <a:gdLst/>
            <a:ahLst/>
            <a:cxnLst>
              <a:cxn ang="0">
                <a:pos x="0" y="448"/>
              </a:cxn>
              <a:cxn ang="0">
                <a:pos x="349" y="0"/>
              </a:cxn>
              <a:cxn ang="0">
                <a:pos x="2365" y="0"/>
              </a:cxn>
            </a:cxnLst>
            <a:rect l="0" t="0" r="r" b="b"/>
            <a:pathLst>
              <a:path w="2365" h="448">
                <a:moveTo>
                  <a:pt x="0" y="448"/>
                </a:moveTo>
                <a:lnTo>
                  <a:pt x="349" y="0"/>
                </a:lnTo>
                <a:lnTo>
                  <a:pt x="2365" y="0"/>
                </a:lnTo>
              </a:path>
            </a:pathLst>
          </a:custGeom>
          <a:noFill/>
          <a:ln w="22225" cap="flat" cmpd="sng">
            <a:solidFill>
              <a:schemeClr val="hlink"/>
            </a:solidFill>
            <a:prstDash val="solid"/>
            <a:round/>
            <a:headEnd type="triangle" w="med" len="lg"/>
            <a:tailEnd type="non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1499167" y="3579799"/>
            <a:ext cx="2901408" cy="12738"/>
          </a:xfrm>
          <a:prstGeom prst="line">
            <a:avLst/>
          </a:pr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5" name="Freeform 6"/>
          <p:cNvSpPr>
            <a:spLocks/>
          </p:cNvSpPr>
          <p:nvPr/>
        </p:nvSpPr>
        <p:spPr bwMode="auto">
          <a:xfrm flipH="1">
            <a:off x="1125563" y="2030399"/>
            <a:ext cx="3754437" cy="711200"/>
          </a:xfrm>
          <a:custGeom>
            <a:avLst/>
            <a:gdLst/>
            <a:ahLst/>
            <a:cxnLst>
              <a:cxn ang="0">
                <a:pos x="0" y="448"/>
              </a:cxn>
              <a:cxn ang="0">
                <a:pos x="349" y="0"/>
              </a:cxn>
              <a:cxn ang="0">
                <a:pos x="2365" y="0"/>
              </a:cxn>
            </a:cxnLst>
            <a:rect l="0" t="0" r="r" b="b"/>
            <a:pathLst>
              <a:path w="2365" h="448">
                <a:moveTo>
                  <a:pt x="0" y="448"/>
                </a:moveTo>
                <a:lnTo>
                  <a:pt x="349" y="0"/>
                </a:lnTo>
                <a:lnTo>
                  <a:pt x="2365" y="0"/>
                </a:lnTo>
              </a:path>
            </a:pathLst>
          </a:custGeom>
          <a:noFill/>
          <a:ln w="22225" cap="flat" cmpd="sng">
            <a:solidFill>
              <a:schemeClr val="hlink"/>
            </a:solidFill>
            <a:prstDash val="solid"/>
            <a:round/>
            <a:headEnd type="triangle" w="med" len="lg"/>
            <a:tailEnd type="non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6" name="Freeform 7"/>
          <p:cNvSpPr>
            <a:spLocks/>
          </p:cNvSpPr>
          <p:nvPr/>
        </p:nvSpPr>
        <p:spPr bwMode="auto">
          <a:xfrm flipV="1">
            <a:off x="5913463" y="4411649"/>
            <a:ext cx="3754437" cy="711200"/>
          </a:xfrm>
          <a:custGeom>
            <a:avLst/>
            <a:gdLst/>
            <a:ahLst/>
            <a:cxnLst>
              <a:cxn ang="0">
                <a:pos x="0" y="448"/>
              </a:cxn>
              <a:cxn ang="0">
                <a:pos x="349" y="0"/>
              </a:cxn>
              <a:cxn ang="0">
                <a:pos x="2365" y="0"/>
              </a:cxn>
            </a:cxnLst>
            <a:rect l="0" t="0" r="r" b="b"/>
            <a:pathLst>
              <a:path w="2365" h="448">
                <a:moveTo>
                  <a:pt x="0" y="448"/>
                </a:moveTo>
                <a:lnTo>
                  <a:pt x="349" y="0"/>
                </a:lnTo>
                <a:lnTo>
                  <a:pt x="2365" y="0"/>
                </a:lnTo>
              </a:path>
            </a:pathLst>
          </a:custGeom>
          <a:noFill/>
          <a:ln w="22225" cap="flat" cmpd="sng">
            <a:solidFill>
              <a:schemeClr val="hlink"/>
            </a:solidFill>
            <a:prstDash val="solid"/>
            <a:round/>
            <a:headEnd type="triangle" w="med" len="lg"/>
            <a:tailEnd type="non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7" name="Freeform 8"/>
          <p:cNvSpPr>
            <a:spLocks/>
          </p:cNvSpPr>
          <p:nvPr/>
        </p:nvSpPr>
        <p:spPr bwMode="auto">
          <a:xfrm flipH="1" flipV="1">
            <a:off x="1125563" y="4411649"/>
            <a:ext cx="3754437" cy="711200"/>
          </a:xfrm>
          <a:custGeom>
            <a:avLst/>
            <a:gdLst/>
            <a:ahLst/>
            <a:cxnLst>
              <a:cxn ang="0">
                <a:pos x="0" y="448"/>
              </a:cxn>
              <a:cxn ang="0">
                <a:pos x="349" y="0"/>
              </a:cxn>
              <a:cxn ang="0">
                <a:pos x="2365" y="0"/>
              </a:cxn>
            </a:cxnLst>
            <a:rect l="0" t="0" r="r" b="b"/>
            <a:pathLst>
              <a:path w="2365" h="448">
                <a:moveTo>
                  <a:pt x="0" y="448"/>
                </a:moveTo>
                <a:lnTo>
                  <a:pt x="349" y="0"/>
                </a:lnTo>
                <a:lnTo>
                  <a:pt x="2365" y="0"/>
                </a:lnTo>
              </a:path>
            </a:pathLst>
          </a:custGeom>
          <a:noFill/>
          <a:ln w="22225" cap="flat" cmpd="sng">
            <a:solidFill>
              <a:schemeClr val="hlink"/>
            </a:solidFill>
            <a:prstDash val="solid"/>
            <a:round/>
            <a:headEnd type="triangle" w="med" len="lg"/>
            <a:tailEnd type="non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6392888" y="3579799"/>
            <a:ext cx="3275012" cy="0"/>
          </a:xfrm>
          <a:prstGeom prst="line">
            <a:avLst/>
          </a:prstGeom>
          <a:noFill/>
          <a:ln w="22225">
            <a:solidFill>
              <a:schemeClr val="hlink"/>
            </a:solidFill>
            <a:round/>
            <a:headEnd type="triangle" w="med" len="lg"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7667636" y="4825853"/>
            <a:ext cx="1707259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>
                <a:latin typeface="黑体" pitchFamily="49" charset="-122"/>
                <a:ea typeface="黑体" pitchFamily="49" charset="-122"/>
              </a:rPr>
              <a:t>网络</a:t>
            </a: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教育运营管理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4670450" y="3447649"/>
            <a:ext cx="1458913" cy="276999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 algn="ctr" defTabSz="330200">
              <a:tabLst>
                <a:tab pos="8521700" algn="r"/>
              </a:tabLst>
            </a:pPr>
            <a:r>
              <a:rPr kumimoji="1" lang="zh-CN" altLang="en-US" sz="1800" b="1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网络教育管理</a:t>
            </a:r>
            <a:endParaRPr kumimoji="1" lang="en-US" altLang="de-DE" sz="1800" b="1" dirty="0">
              <a:solidFill>
                <a:schemeClr val="bg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7596198" y="3286124"/>
            <a:ext cx="1986039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网络教育质量管理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7541989" y="1718238"/>
            <a:ext cx="2019493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网络教育资源管理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2133900" y="3301711"/>
            <a:ext cx="1829690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>
                <a:latin typeface="黑体" pitchFamily="49" charset="-122"/>
                <a:ea typeface="黑体" pitchFamily="49" charset="-122"/>
              </a:rPr>
              <a:t>网络</a:t>
            </a: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教育团队建设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2111575" y="4829428"/>
            <a:ext cx="2075017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>
                <a:latin typeface="黑体" pitchFamily="49" charset="-122"/>
                <a:ea typeface="黑体" pitchFamily="49" charset="-122"/>
              </a:rPr>
              <a:t>网络</a:t>
            </a: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教育学生管理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5" name="Rectangle 16"/>
          <p:cNvSpPr>
            <a:spLocks noChangeArrowheads="1"/>
          </p:cNvSpPr>
          <p:nvPr/>
        </p:nvSpPr>
        <p:spPr bwMode="auto">
          <a:xfrm>
            <a:off x="2066971" y="1751691"/>
            <a:ext cx="1818539" cy="2462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defTabSz="330200">
              <a:tabLst>
                <a:tab pos="8521700" algn="r"/>
              </a:tabLst>
            </a:pPr>
            <a:r>
              <a:rPr kumimoji="1" lang="zh-CN" altLang="en-US" sz="1600" b="1" dirty="0">
                <a:latin typeface="黑体" pitchFamily="49" charset="-122"/>
                <a:ea typeface="黑体" pitchFamily="49" charset="-122"/>
              </a:rPr>
              <a:t>网络</a:t>
            </a:r>
            <a:r>
              <a:rPr kumimoji="1" lang="zh-CN" altLang="en-US" sz="1600" b="1" dirty="0" smtClean="0">
                <a:latin typeface="黑体" pitchFamily="49" charset="-122"/>
                <a:ea typeface="黑体" pitchFamily="49" charset="-122"/>
              </a:rPr>
              <a:t>教育的管理者</a:t>
            </a:r>
            <a:endParaRPr kumimoji="1" lang="en-US" altLang="de-DE" sz="16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6" name="Picture 17" descr="F:\培训素材\高画质精美透明PNG图标\png_icon_1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6397" y="2943908"/>
            <a:ext cx="1072376" cy="1072376"/>
          </a:xfrm>
          <a:prstGeom prst="rect">
            <a:avLst/>
          </a:prstGeom>
          <a:noFill/>
        </p:spPr>
      </p:pic>
      <p:pic>
        <p:nvPicPr>
          <p:cNvPr id="17" name="Picture 21" descr="F:\培训素材\高画质精美透明PNG图标\png_icon_55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4628" y="2928934"/>
            <a:ext cx="919974" cy="919974"/>
          </a:xfrm>
          <a:prstGeom prst="rect">
            <a:avLst/>
          </a:prstGeom>
          <a:noFill/>
        </p:spPr>
      </p:pic>
      <p:pic>
        <p:nvPicPr>
          <p:cNvPr id="18" name="Picture 22" descr="F:\培训素材\高画质精美透明PNG图标\png_icon_5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4628" y="4429132"/>
            <a:ext cx="942278" cy="942278"/>
          </a:xfrm>
          <a:prstGeom prst="rect">
            <a:avLst/>
          </a:prstGeom>
          <a:noFill/>
        </p:spPr>
      </p:pic>
      <p:pic>
        <p:nvPicPr>
          <p:cNvPr id="19" name="Picture 2" descr="F:\培训素材\高画质精美透明PNG图标\png_icon_19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2049" y="4484916"/>
            <a:ext cx="979715" cy="979715"/>
          </a:xfrm>
          <a:prstGeom prst="rect">
            <a:avLst/>
          </a:prstGeom>
          <a:noFill/>
        </p:spPr>
      </p:pic>
      <p:pic>
        <p:nvPicPr>
          <p:cNvPr id="20" name="Picture 3" descr="F:\培训素材\高画质精美透明PNG图标\png_icon_24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0106" y="1429656"/>
            <a:ext cx="976085" cy="976085"/>
          </a:xfrm>
          <a:prstGeom prst="rect">
            <a:avLst/>
          </a:prstGeom>
          <a:noFill/>
        </p:spPr>
      </p:pic>
      <p:pic>
        <p:nvPicPr>
          <p:cNvPr id="21" name="Picture 20" descr="F:\培训素材\高画质精美透明PNG图标\png_icon_13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11279" y="1170864"/>
            <a:ext cx="1154151" cy="11541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</TotalTime>
  <Words>345</Words>
  <Application>Microsoft Office PowerPoint</Application>
  <PresentationFormat>自定义</PresentationFormat>
  <Paragraphs>86</Paragraphs>
  <Slides>20</Slides>
  <Notes>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1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cherry</dc:creator>
  <cp:lastModifiedBy>T440S</cp:lastModifiedBy>
  <cp:revision>291</cp:revision>
  <dcterms:modified xsi:type="dcterms:W3CDTF">2014-10-11T06:58:35Z</dcterms:modified>
</cp:coreProperties>
</file>