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4"/>
  </p:notesMasterIdLst>
  <p:sldIdLst>
    <p:sldId id="256" r:id="rId2"/>
    <p:sldId id="365" r:id="rId3"/>
    <p:sldId id="280" r:id="rId4"/>
    <p:sldId id="366" r:id="rId5"/>
    <p:sldId id="367" r:id="rId6"/>
    <p:sldId id="369" r:id="rId7"/>
    <p:sldId id="370" r:id="rId8"/>
    <p:sldId id="374" r:id="rId9"/>
    <p:sldId id="419" r:id="rId10"/>
    <p:sldId id="375" r:id="rId11"/>
    <p:sldId id="376" r:id="rId12"/>
    <p:sldId id="373" r:id="rId13"/>
    <p:sldId id="381" r:id="rId14"/>
    <p:sldId id="382" r:id="rId15"/>
    <p:sldId id="383" r:id="rId16"/>
    <p:sldId id="384" r:id="rId17"/>
    <p:sldId id="386" r:id="rId18"/>
    <p:sldId id="387" r:id="rId19"/>
    <p:sldId id="390" r:id="rId20"/>
    <p:sldId id="389" r:id="rId21"/>
    <p:sldId id="391" r:id="rId22"/>
    <p:sldId id="392" r:id="rId23"/>
    <p:sldId id="393" r:id="rId24"/>
    <p:sldId id="394" r:id="rId25"/>
    <p:sldId id="395" r:id="rId26"/>
    <p:sldId id="396" r:id="rId27"/>
    <p:sldId id="397" r:id="rId28"/>
    <p:sldId id="401" r:id="rId29"/>
    <p:sldId id="403" r:id="rId30"/>
    <p:sldId id="406" r:id="rId31"/>
    <p:sldId id="407" r:id="rId32"/>
    <p:sldId id="409" r:id="rId33"/>
    <p:sldId id="408" r:id="rId34"/>
    <p:sldId id="413" r:id="rId35"/>
    <p:sldId id="410" r:id="rId36"/>
    <p:sldId id="411" r:id="rId37"/>
    <p:sldId id="412" r:id="rId38"/>
    <p:sldId id="414" r:id="rId39"/>
    <p:sldId id="415" r:id="rId40"/>
    <p:sldId id="418" r:id="rId41"/>
    <p:sldId id="416" r:id="rId42"/>
    <p:sldId id="330" r:id="rId4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28" y="-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888DBB-954A-4DE3-A654-289C13A343A1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BB5A08E8-0C17-4775-8316-5A9CBD0D4598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en-US" altLang="zh-CN" sz="3200" b="1" dirty="0" smtClean="0"/>
            <a:t>QQ</a:t>
          </a:r>
          <a:r>
            <a:rPr lang="zh-CN" altLang="en-US" sz="3200" b="1" dirty="0" smtClean="0"/>
            <a:t>群</a:t>
          </a:r>
          <a:endParaRPr lang="zh-CN" altLang="en-US" sz="3200" b="1" dirty="0"/>
        </a:p>
      </dgm:t>
    </dgm:pt>
    <dgm:pt modelId="{FA0D1477-31D4-4BEA-A34A-68CD27EDD0A6}" type="parTrans" cxnId="{370C1106-E60C-4C62-9707-7B7AC2F39C8A}">
      <dgm:prSet/>
      <dgm:spPr/>
      <dgm:t>
        <a:bodyPr/>
        <a:lstStyle/>
        <a:p>
          <a:endParaRPr lang="zh-CN" altLang="en-US"/>
        </a:p>
      </dgm:t>
    </dgm:pt>
    <dgm:pt modelId="{1384BD0E-17EF-415E-AC91-9B44E28BFD69}" type="sibTrans" cxnId="{370C1106-E60C-4C62-9707-7B7AC2F39C8A}">
      <dgm:prSet/>
      <dgm:spPr/>
      <dgm:t>
        <a:bodyPr/>
        <a:lstStyle/>
        <a:p>
          <a:endParaRPr lang="zh-CN" altLang="en-US"/>
        </a:p>
      </dgm:t>
    </dgm:pt>
    <dgm:pt modelId="{8CCA09A8-7443-4E32-84D5-000E4F495AE6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en-US" altLang="zh-CN" sz="2000" dirty="0" smtClean="0"/>
            <a:t>QQ</a:t>
          </a:r>
        </a:p>
        <a:p>
          <a:r>
            <a:rPr lang="zh-CN" altLang="en-US" sz="2000" dirty="0" smtClean="0"/>
            <a:t>讨论组</a:t>
          </a:r>
          <a:endParaRPr lang="zh-CN" altLang="en-US" sz="2000" dirty="0"/>
        </a:p>
      </dgm:t>
    </dgm:pt>
    <dgm:pt modelId="{1274BAF2-D8F4-4A73-96A3-DCDF59AA5926}" type="parTrans" cxnId="{C57F2DE9-52BE-4122-B207-1CAE45D1A0A3}">
      <dgm:prSet/>
      <dgm:spPr/>
      <dgm:t>
        <a:bodyPr/>
        <a:lstStyle/>
        <a:p>
          <a:endParaRPr lang="zh-CN" altLang="en-US"/>
        </a:p>
      </dgm:t>
    </dgm:pt>
    <dgm:pt modelId="{ED5A195F-C089-4FFD-B145-68B4B23B87B8}" type="sibTrans" cxnId="{C57F2DE9-52BE-4122-B207-1CAE45D1A0A3}">
      <dgm:prSet/>
      <dgm:spPr/>
      <dgm:t>
        <a:bodyPr/>
        <a:lstStyle/>
        <a:p>
          <a:endParaRPr lang="zh-CN" altLang="en-US"/>
        </a:p>
      </dgm:t>
    </dgm:pt>
    <dgm:pt modelId="{9EFA5552-FD5F-4EB3-9D23-0E6C15FA147F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zh-CN" altLang="en-US" sz="2400" dirty="0" smtClean="0"/>
            <a:t>云存储</a:t>
          </a:r>
          <a:endParaRPr lang="zh-CN" altLang="en-US" sz="2400" dirty="0"/>
        </a:p>
      </dgm:t>
    </dgm:pt>
    <dgm:pt modelId="{24D91CB1-3571-45A7-B95D-EE2716B5C824}" type="parTrans" cxnId="{2CA7DE68-434E-4272-803F-2D343EA6DCFD}">
      <dgm:prSet/>
      <dgm:spPr/>
      <dgm:t>
        <a:bodyPr/>
        <a:lstStyle/>
        <a:p>
          <a:endParaRPr lang="zh-CN" altLang="en-US"/>
        </a:p>
      </dgm:t>
    </dgm:pt>
    <dgm:pt modelId="{433FD219-A682-4C2D-8FE2-3FC52EF4CAC2}" type="sibTrans" cxnId="{2CA7DE68-434E-4272-803F-2D343EA6DCFD}">
      <dgm:prSet/>
      <dgm:spPr/>
      <dgm:t>
        <a:bodyPr/>
        <a:lstStyle/>
        <a:p>
          <a:endParaRPr lang="zh-CN" altLang="en-US"/>
        </a:p>
      </dgm:t>
    </dgm:pt>
    <dgm:pt modelId="{DB85A2A9-EFE0-4B87-99F0-D200F1B404BB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en-US" altLang="zh-CN" sz="3600" dirty="0" smtClean="0"/>
            <a:t>WIKI</a:t>
          </a:r>
          <a:endParaRPr lang="zh-CN" altLang="en-US" sz="3600" dirty="0"/>
        </a:p>
      </dgm:t>
    </dgm:pt>
    <dgm:pt modelId="{3F9E6432-61EA-406A-A4AF-76B4FA4B1AC1}" type="parTrans" cxnId="{5C68EBD0-90B9-46C9-BDBA-2635D8DC3F8B}">
      <dgm:prSet/>
      <dgm:spPr/>
      <dgm:t>
        <a:bodyPr/>
        <a:lstStyle/>
        <a:p>
          <a:endParaRPr lang="zh-CN" altLang="en-US"/>
        </a:p>
      </dgm:t>
    </dgm:pt>
    <dgm:pt modelId="{D68FEF90-1027-46BA-A526-404E93FAAFC3}" type="sibTrans" cxnId="{5C68EBD0-90B9-46C9-BDBA-2635D8DC3F8B}">
      <dgm:prSet/>
      <dgm:spPr/>
      <dgm:t>
        <a:bodyPr/>
        <a:lstStyle/>
        <a:p>
          <a:endParaRPr lang="zh-CN" altLang="en-US"/>
        </a:p>
      </dgm:t>
    </dgm:pt>
    <dgm:pt modelId="{77ED9FC9-D18A-45A9-B33A-A0CB497765D7}">
      <dgm:prSet phldrT="[文本]" custT="1"/>
      <dgm:spPr>
        <a:solidFill>
          <a:schemeClr val="accent3"/>
        </a:solidFill>
      </dgm:spPr>
      <dgm:t>
        <a:bodyPr/>
        <a:lstStyle/>
        <a:p>
          <a:pPr algn="ctr"/>
          <a:r>
            <a:rPr lang="zh-CN" altLang="en-US" sz="2800" dirty="0" smtClean="0"/>
            <a:t>电话</a:t>
          </a:r>
          <a:endParaRPr lang="zh-CN" altLang="en-US" sz="2800" dirty="0"/>
        </a:p>
      </dgm:t>
    </dgm:pt>
    <dgm:pt modelId="{67500167-5D7F-4389-B394-15F03E695560}" type="sibTrans" cxnId="{8B7BAE2C-5662-42BE-A029-980BA8FEB967}">
      <dgm:prSet/>
      <dgm:spPr/>
      <dgm:t>
        <a:bodyPr/>
        <a:lstStyle/>
        <a:p>
          <a:endParaRPr lang="zh-CN" altLang="en-US"/>
        </a:p>
      </dgm:t>
    </dgm:pt>
    <dgm:pt modelId="{971B0D46-0B32-43F9-8CEA-F264D259732E}" type="parTrans" cxnId="{8B7BAE2C-5662-42BE-A029-980BA8FEB967}">
      <dgm:prSet/>
      <dgm:spPr/>
      <dgm:t>
        <a:bodyPr/>
        <a:lstStyle/>
        <a:p>
          <a:endParaRPr lang="zh-CN" altLang="en-US"/>
        </a:p>
      </dgm:t>
    </dgm:pt>
    <dgm:pt modelId="{D9922C96-8790-4D0E-9CCF-27AFF0122BD1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zh-CN" altLang="en-US" sz="3600" dirty="0" smtClean="0"/>
            <a:t>邮件</a:t>
          </a:r>
          <a:endParaRPr lang="zh-CN" altLang="en-US" sz="3600" dirty="0"/>
        </a:p>
      </dgm:t>
    </dgm:pt>
    <dgm:pt modelId="{3564B45E-93A6-4165-AAE4-033BAF5F0045}" type="sibTrans" cxnId="{F6BCE3D9-E063-4DBE-B1F1-0B33D11AAA4F}">
      <dgm:prSet/>
      <dgm:spPr/>
      <dgm:t>
        <a:bodyPr/>
        <a:lstStyle/>
        <a:p>
          <a:endParaRPr lang="zh-CN" altLang="en-US"/>
        </a:p>
      </dgm:t>
    </dgm:pt>
    <dgm:pt modelId="{D1A84DE8-8D94-44AC-8D33-898EB4E16A3E}" type="parTrans" cxnId="{F6BCE3D9-E063-4DBE-B1F1-0B33D11AAA4F}">
      <dgm:prSet/>
      <dgm:spPr/>
      <dgm:t>
        <a:bodyPr/>
        <a:lstStyle/>
        <a:p>
          <a:endParaRPr lang="zh-CN" altLang="en-US"/>
        </a:p>
      </dgm:t>
    </dgm:pt>
    <dgm:pt modelId="{1CF24F12-721B-4411-95E1-9AC5527F0F09}" type="pres">
      <dgm:prSet presAssocID="{B8888DBB-954A-4DE3-A654-289C13A343A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7ED33540-5059-4025-B880-76B0F2DBB3A5}" type="pres">
      <dgm:prSet presAssocID="{BB5A08E8-0C17-4775-8316-5A9CBD0D4598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066695E-D92F-4155-AB3B-1A87A6355203}" type="pres">
      <dgm:prSet presAssocID="{BB5A08E8-0C17-4775-8316-5A9CBD0D4598}" presName="spNode" presStyleCnt="0"/>
      <dgm:spPr/>
    </dgm:pt>
    <dgm:pt modelId="{DE161534-0844-42E3-A333-17B9DBD17A33}" type="pres">
      <dgm:prSet presAssocID="{1384BD0E-17EF-415E-AC91-9B44E28BFD69}" presName="sibTrans" presStyleLbl="sibTrans1D1" presStyleIdx="0" presStyleCnt="6"/>
      <dgm:spPr/>
      <dgm:t>
        <a:bodyPr/>
        <a:lstStyle/>
        <a:p>
          <a:endParaRPr lang="zh-CN" altLang="en-US"/>
        </a:p>
      </dgm:t>
    </dgm:pt>
    <dgm:pt modelId="{5649B4CE-0116-476B-B975-8F8657612D91}" type="pres">
      <dgm:prSet presAssocID="{8CCA09A8-7443-4E32-84D5-000E4F495AE6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0386F22-0C64-4AFC-A30F-D102A2C01100}" type="pres">
      <dgm:prSet presAssocID="{8CCA09A8-7443-4E32-84D5-000E4F495AE6}" presName="spNode" presStyleCnt="0"/>
      <dgm:spPr/>
    </dgm:pt>
    <dgm:pt modelId="{171BA564-A7A4-4212-AB9B-7C7B6E3C1E7D}" type="pres">
      <dgm:prSet presAssocID="{ED5A195F-C089-4FFD-B145-68B4B23B87B8}" presName="sibTrans" presStyleLbl="sibTrans1D1" presStyleIdx="1" presStyleCnt="6"/>
      <dgm:spPr/>
      <dgm:t>
        <a:bodyPr/>
        <a:lstStyle/>
        <a:p>
          <a:endParaRPr lang="zh-CN" altLang="en-US"/>
        </a:p>
      </dgm:t>
    </dgm:pt>
    <dgm:pt modelId="{DE5E97EB-02B2-4B66-970E-AFD2AB4E3CB8}" type="pres">
      <dgm:prSet presAssocID="{DB85A2A9-EFE0-4B87-99F0-D200F1B404BB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83C5DAF-51C2-40E5-AB93-9FB289928176}" type="pres">
      <dgm:prSet presAssocID="{DB85A2A9-EFE0-4B87-99F0-D200F1B404BB}" presName="spNode" presStyleCnt="0"/>
      <dgm:spPr/>
    </dgm:pt>
    <dgm:pt modelId="{FDA042C2-DF13-427A-A9BB-2FA9D6A58C17}" type="pres">
      <dgm:prSet presAssocID="{D68FEF90-1027-46BA-A526-404E93FAAFC3}" presName="sibTrans" presStyleLbl="sibTrans1D1" presStyleIdx="2" presStyleCnt="6"/>
      <dgm:spPr/>
      <dgm:t>
        <a:bodyPr/>
        <a:lstStyle/>
        <a:p>
          <a:endParaRPr lang="zh-CN" altLang="en-US"/>
        </a:p>
      </dgm:t>
    </dgm:pt>
    <dgm:pt modelId="{B808B77A-E7A7-4FF2-88CD-848B22F4BCF6}" type="pres">
      <dgm:prSet presAssocID="{D9922C96-8790-4D0E-9CCF-27AFF0122BD1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A9B9303-BA33-4D6F-A3F6-AC94F6F10961}" type="pres">
      <dgm:prSet presAssocID="{D9922C96-8790-4D0E-9CCF-27AFF0122BD1}" presName="spNode" presStyleCnt="0"/>
      <dgm:spPr/>
    </dgm:pt>
    <dgm:pt modelId="{F48434F8-AE7E-417D-9941-399158FABECB}" type="pres">
      <dgm:prSet presAssocID="{3564B45E-93A6-4165-AAE4-033BAF5F0045}" presName="sibTrans" presStyleLbl="sibTrans1D1" presStyleIdx="3" presStyleCnt="6"/>
      <dgm:spPr/>
      <dgm:t>
        <a:bodyPr/>
        <a:lstStyle/>
        <a:p>
          <a:endParaRPr lang="zh-CN" altLang="en-US"/>
        </a:p>
      </dgm:t>
    </dgm:pt>
    <dgm:pt modelId="{9B497288-5F71-4DDC-BC46-2DB0D5750E8B}" type="pres">
      <dgm:prSet presAssocID="{77ED9FC9-D18A-45A9-B33A-A0CB497765D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48AEDDD-011A-4663-852B-1475B48A95A0}" type="pres">
      <dgm:prSet presAssocID="{77ED9FC9-D18A-45A9-B33A-A0CB497765D7}" presName="spNode" presStyleCnt="0"/>
      <dgm:spPr/>
    </dgm:pt>
    <dgm:pt modelId="{3ED9EB16-1282-4C0D-9FD7-DC516F481BA8}" type="pres">
      <dgm:prSet presAssocID="{67500167-5D7F-4389-B394-15F03E695560}" presName="sibTrans" presStyleLbl="sibTrans1D1" presStyleIdx="4" presStyleCnt="6"/>
      <dgm:spPr/>
      <dgm:t>
        <a:bodyPr/>
        <a:lstStyle/>
        <a:p>
          <a:endParaRPr lang="zh-CN" altLang="en-US"/>
        </a:p>
      </dgm:t>
    </dgm:pt>
    <dgm:pt modelId="{28DE028F-9441-4088-A792-A3DACA933E1C}" type="pres">
      <dgm:prSet presAssocID="{9EFA5552-FD5F-4EB3-9D23-0E6C15FA147F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FC7DF5F-5EF8-4392-B50E-7214D93F97E0}" type="pres">
      <dgm:prSet presAssocID="{9EFA5552-FD5F-4EB3-9D23-0E6C15FA147F}" presName="spNode" presStyleCnt="0"/>
      <dgm:spPr/>
    </dgm:pt>
    <dgm:pt modelId="{3A116338-9275-48DB-9DCE-3CD9E0BC9829}" type="pres">
      <dgm:prSet presAssocID="{433FD219-A682-4C2D-8FE2-3FC52EF4CAC2}" presName="sibTrans" presStyleLbl="sibTrans1D1" presStyleIdx="5" presStyleCnt="6"/>
      <dgm:spPr/>
      <dgm:t>
        <a:bodyPr/>
        <a:lstStyle/>
        <a:p>
          <a:endParaRPr lang="zh-CN" altLang="en-US"/>
        </a:p>
      </dgm:t>
    </dgm:pt>
  </dgm:ptLst>
  <dgm:cxnLst>
    <dgm:cxn modelId="{2F4ECEDA-9958-48BE-9976-FAA3B10498C1}" type="presOf" srcId="{D9922C96-8790-4D0E-9CCF-27AFF0122BD1}" destId="{B808B77A-E7A7-4FF2-88CD-848B22F4BCF6}" srcOrd="0" destOrd="0" presId="urn:microsoft.com/office/officeart/2005/8/layout/cycle6"/>
    <dgm:cxn modelId="{E0A7A09F-BC53-43F2-90A6-7D2DB73D9767}" type="presOf" srcId="{9EFA5552-FD5F-4EB3-9D23-0E6C15FA147F}" destId="{28DE028F-9441-4088-A792-A3DACA933E1C}" srcOrd="0" destOrd="0" presId="urn:microsoft.com/office/officeart/2005/8/layout/cycle6"/>
    <dgm:cxn modelId="{CB5AAEC8-6BD0-4F7A-A23B-BFE08ADE995E}" type="presOf" srcId="{3564B45E-93A6-4165-AAE4-033BAF5F0045}" destId="{F48434F8-AE7E-417D-9941-399158FABECB}" srcOrd="0" destOrd="0" presId="urn:microsoft.com/office/officeart/2005/8/layout/cycle6"/>
    <dgm:cxn modelId="{F6BCE3D9-E063-4DBE-B1F1-0B33D11AAA4F}" srcId="{B8888DBB-954A-4DE3-A654-289C13A343A1}" destId="{D9922C96-8790-4D0E-9CCF-27AFF0122BD1}" srcOrd="3" destOrd="0" parTransId="{D1A84DE8-8D94-44AC-8D33-898EB4E16A3E}" sibTransId="{3564B45E-93A6-4165-AAE4-033BAF5F0045}"/>
    <dgm:cxn modelId="{E799C0FD-51E6-4E5F-B502-644F0F2B4921}" type="presOf" srcId="{D68FEF90-1027-46BA-A526-404E93FAAFC3}" destId="{FDA042C2-DF13-427A-A9BB-2FA9D6A58C17}" srcOrd="0" destOrd="0" presId="urn:microsoft.com/office/officeart/2005/8/layout/cycle6"/>
    <dgm:cxn modelId="{370C1106-E60C-4C62-9707-7B7AC2F39C8A}" srcId="{B8888DBB-954A-4DE3-A654-289C13A343A1}" destId="{BB5A08E8-0C17-4775-8316-5A9CBD0D4598}" srcOrd="0" destOrd="0" parTransId="{FA0D1477-31D4-4BEA-A34A-68CD27EDD0A6}" sibTransId="{1384BD0E-17EF-415E-AC91-9B44E28BFD69}"/>
    <dgm:cxn modelId="{5868F741-0695-4637-84F0-9CF9B09B9CA5}" type="presOf" srcId="{ED5A195F-C089-4FFD-B145-68B4B23B87B8}" destId="{171BA564-A7A4-4212-AB9B-7C7B6E3C1E7D}" srcOrd="0" destOrd="0" presId="urn:microsoft.com/office/officeart/2005/8/layout/cycle6"/>
    <dgm:cxn modelId="{71E21EF8-733E-48AE-9FBF-8670DE82706C}" type="presOf" srcId="{77ED9FC9-D18A-45A9-B33A-A0CB497765D7}" destId="{9B497288-5F71-4DDC-BC46-2DB0D5750E8B}" srcOrd="0" destOrd="0" presId="urn:microsoft.com/office/officeart/2005/8/layout/cycle6"/>
    <dgm:cxn modelId="{D7E9B8B8-1CA9-44E1-B854-BEB58E79A744}" type="presOf" srcId="{1384BD0E-17EF-415E-AC91-9B44E28BFD69}" destId="{DE161534-0844-42E3-A333-17B9DBD17A33}" srcOrd="0" destOrd="0" presId="urn:microsoft.com/office/officeart/2005/8/layout/cycle6"/>
    <dgm:cxn modelId="{93A1141F-249D-4AD7-A6B3-4277A1FAE78E}" type="presOf" srcId="{433FD219-A682-4C2D-8FE2-3FC52EF4CAC2}" destId="{3A116338-9275-48DB-9DCE-3CD9E0BC9829}" srcOrd="0" destOrd="0" presId="urn:microsoft.com/office/officeart/2005/8/layout/cycle6"/>
    <dgm:cxn modelId="{2CA7DE68-434E-4272-803F-2D343EA6DCFD}" srcId="{B8888DBB-954A-4DE3-A654-289C13A343A1}" destId="{9EFA5552-FD5F-4EB3-9D23-0E6C15FA147F}" srcOrd="5" destOrd="0" parTransId="{24D91CB1-3571-45A7-B95D-EE2716B5C824}" sibTransId="{433FD219-A682-4C2D-8FE2-3FC52EF4CAC2}"/>
    <dgm:cxn modelId="{5C68EBD0-90B9-46C9-BDBA-2635D8DC3F8B}" srcId="{B8888DBB-954A-4DE3-A654-289C13A343A1}" destId="{DB85A2A9-EFE0-4B87-99F0-D200F1B404BB}" srcOrd="2" destOrd="0" parTransId="{3F9E6432-61EA-406A-A4AF-76B4FA4B1AC1}" sibTransId="{D68FEF90-1027-46BA-A526-404E93FAAFC3}"/>
    <dgm:cxn modelId="{FDF5882E-7D39-4853-9B15-D506455A2BD7}" type="presOf" srcId="{DB85A2A9-EFE0-4B87-99F0-D200F1B404BB}" destId="{DE5E97EB-02B2-4B66-970E-AFD2AB4E3CB8}" srcOrd="0" destOrd="0" presId="urn:microsoft.com/office/officeart/2005/8/layout/cycle6"/>
    <dgm:cxn modelId="{C57F2DE9-52BE-4122-B207-1CAE45D1A0A3}" srcId="{B8888DBB-954A-4DE3-A654-289C13A343A1}" destId="{8CCA09A8-7443-4E32-84D5-000E4F495AE6}" srcOrd="1" destOrd="0" parTransId="{1274BAF2-D8F4-4A73-96A3-DCDF59AA5926}" sibTransId="{ED5A195F-C089-4FFD-B145-68B4B23B87B8}"/>
    <dgm:cxn modelId="{8B7BAE2C-5662-42BE-A029-980BA8FEB967}" srcId="{B8888DBB-954A-4DE3-A654-289C13A343A1}" destId="{77ED9FC9-D18A-45A9-B33A-A0CB497765D7}" srcOrd="4" destOrd="0" parTransId="{971B0D46-0B32-43F9-8CEA-F264D259732E}" sibTransId="{67500167-5D7F-4389-B394-15F03E695560}"/>
    <dgm:cxn modelId="{7C31A953-59B6-4A3E-9EC8-DB4128B4324A}" type="presOf" srcId="{B8888DBB-954A-4DE3-A654-289C13A343A1}" destId="{1CF24F12-721B-4411-95E1-9AC5527F0F09}" srcOrd="0" destOrd="0" presId="urn:microsoft.com/office/officeart/2005/8/layout/cycle6"/>
    <dgm:cxn modelId="{E2F94245-DE8F-49A1-B705-D904524447C0}" type="presOf" srcId="{BB5A08E8-0C17-4775-8316-5A9CBD0D4598}" destId="{7ED33540-5059-4025-B880-76B0F2DBB3A5}" srcOrd="0" destOrd="0" presId="urn:microsoft.com/office/officeart/2005/8/layout/cycle6"/>
    <dgm:cxn modelId="{5B4887E2-1CFA-4029-9FEC-5BF3A2C5AA78}" type="presOf" srcId="{67500167-5D7F-4389-B394-15F03E695560}" destId="{3ED9EB16-1282-4C0D-9FD7-DC516F481BA8}" srcOrd="0" destOrd="0" presId="urn:microsoft.com/office/officeart/2005/8/layout/cycle6"/>
    <dgm:cxn modelId="{3FA9CF13-87A6-46DB-954A-D5C5FD0A82ED}" type="presOf" srcId="{8CCA09A8-7443-4E32-84D5-000E4F495AE6}" destId="{5649B4CE-0116-476B-B975-8F8657612D91}" srcOrd="0" destOrd="0" presId="urn:microsoft.com/office/officeart/2005/8/layout/cycle6"/>
    <dgm:cxn modelId="{D4527397-A101-4ACB-85B2-D74E09B4B4DC}" type="presParOf" srcId="{1CF24F12-721B-4411-95E1-9AC5527F0F09}" destId="{7ED33540-5059-4025-B880-76B0F2DBB3A5}" srcOrd="0" destOrd="0" presId="urn:microsoft.com/office/officeart/2005/8/layout/cycle6"/>
    <dgm:cxn modelId="{399B73BA-2AE3-4B93-A9F8-00C8346976D3}" type="presParOf" srcId="{1CF24F12-721B-4411-95E1-9AC5527F0F09}" destId="{9066695E-D92F-4155-AB3B-1A87A6355203}" srcOrd="1" destOrd="0" presId="urn:microsoft.com/office/officeart/2005/8/layout/cycle6"/>
    <dgm:cxn modelId="{700280C9-1468-4619-B89F-D2ADBBFDA577}" type="presParOf" srcId="{1CF24F12-721B-4411-95E1-9AC5527F0F09}" destId="{DE161534-0844-42E3-A333-17B9DBD17A33}" srcOrd="2" destOrd="0" presId="urn:microsoft.com/office/officeart/2005/8/layout/cycle6"/>
    <dgm:cxn modelId="{0E4BE565-94DD-40F5-97FB-FD1E2BE859F0}" type="presParOf" srcId="{1CF24F12-721B-4411-95E1-9AC5527F0F09}" destId="{5649B4CE-0116-476B-B975-8F8657612D91}" srcOrd="3" destOrd="0" presId="urn:microsoft.com/office/officeart/2005/8/layout/cycle6"/>
    <dgm:cxn modelId="{37D2C776-B002-4D66-87BF-725DE2A886FC}" type="presParOf" srcId="{1CF24F12-721B-4411-95E1-9AC5527F0F09}" destId="{10386F22-0C64-4AFC-A30F-D102A2C01100}" srcOrd="4" destOrd="0" presId="urn:microsoft.com/office/officeart/2005/8/layout/cycle6"/>
    <dgm:cxn modelId="{0F68FCF7-8C5D-46B9-A0C5-EDD8C3650651}" type="presParOf" srcId="{1CF24F12-721B-4411-95E1-9AC5527F0F09}" destId="{171BA564-A7A4-4212-AB9B-7C7B6E3C1E7D}" srcOrd="5" destOrd="0" presId="urn:microsoft.com/office/officeart/2005/8/layout/cycle6"/>
    <dgm:cxn modelId="{8A934876-743F-418B-A762-E5CB70F1F0CD}" type="presParOf" srcId="{1CF24F12-721B-4411-95E1-9AC5527F0F09}" destId="{DE5E97EB-02B2-4B66-970E-AFD2AB4E3CB8}" srcOrd="6" destOrd="0" presId="urn:microsoft.com/office/officeart/2005/8/layout/cycle6"/>
    <dgm:cxn modelId="{9A30A38D-4A05-4C65-84FE-7538675A5279}" type="presParOf" srcId="{1CF24F12-721B-4411-95E1-9AC5527F0F09}" destId="{283C5DAF-51C2-40E5-AB93-9FB289928176}" srcOrd="7" destOrd="0" presId="urn:microsoft.com/office/officeart/2005/8/layout/cycle6"/>
    <dgm:cxn modelId="{90A61291-6637-4928-835C-41B9A3671CEB}" type="presParOf" srcId="{1CF24F12-721B-4411-95E1-9AC5527F0F09}" destId="{FDA042C2-DF13-427A-A9BB-2FA9D6A58C17}" srcOrd="8" destOrd="0" presId="urn:microsoft.com/office/officeart/2005/8/layout/cycle6"/>
    <dgm:cxn modelId="{D0F1C6CC-D634-4DB8-ADAC-6D04358BB9C0}" type="presParOf" srcId="{1CF24F12-721B-4411-95E1-9AC5527F0F09}" destId="{B808B77A-E7A7-4FF2-88CD-848B22F4BCF6}" srcOrd="9" destOrd="0" presId="urn:microsoft.com/office/officeart/2005/8/layout/cycle6"/>
    <dgm:cxn modelId="{17383F80-0F77-47F9-865D-538066AFC04A}" type="presParOf" srcId="{1CF24F12-721B-4411-95E1-9AC5527F0F09}" destId="{EA9B9303-BA33-4D6F-A3F6-AC94F6F10961}" srcOrd="10" destOrd="0" presId="urn:microsoft.com/office/officeart/2005/8/layout/cycle6"/>
    <dgm:cxn modelId="{FF367298-282A-4AA6-B30E-2B0BB30C53E9}" type="presParOf" srcId="{1CF24F12-721B-4411-95E1-9AC5527F0F09}" destId="{F48434F8-AE7E-417D-9941-399158FABECB}" srcOrd="11" destOrd="0" presId="urn:microsoft.com/office/officeart/2005/8/layout/cycle6"/>
    <dgm:cxn modelId="{56AD8EB8-4F97-40F7-B6C0-02BF68517212}" type="presParOf" srcId="{1CF24F12-721B-4411-95E1-9AC5527F0F09}" destId="{9B497288-5F71-4DDC-BC46-2DB0D5750E8B}" srcOrd="12" destOrd="0" presId="urn:microsoft.com/office/officeart/2005/8/layout/cycle6"/>
    <dgm:cxn modelId="{8FEBEF04-869C-4D06-A8AF-809F806252D9}" type="presParOf" srcId="{1CF24F12-721B-4411-95E1-9AC5527F0F09}" destId="{E48AEDDD-011A-4663-852B-1475B48A95A0}" srcOrd="13" destOrd="0" presId="urn:microsoft.com/office/officeart/2005/8/layout/cycle6"/>
    <dgm:cxn modelId="{CFF75AF3-9E45-48BC-9267-454890124462}" type="presParOf" srcId="{1CF24F12-721B-4411-95E1-9AC5527F0F09}" destId="{3ED9EB16-1282-4C0D-9FD7-DC516F481BA8}" srcOrd="14" destOrd="0" presId="urn:microsoft.com/office/officeart/2005/8/layout/cycle6"/>
    <dgm:cxn modelId="{3C1B1BAB-9C42-4D5A-8503-439E92BAE8FB}" type="presParOf" srcId="{1CF24F12-721B-4411-95E1-9AC5527F0F09}" destId="{28DE028F-9441-4088-A792-A3DACA933E1C}" srcOrd="15" destOrd="0" presId="urn:microsoft.com/office/officeart/2005/8/layout/cycle6"/>
    <dgm:cxn modelId="{C520A54E-2147-441F-8B36-BE7E53A19C23}" type="presParOf" srcId="{1CF24F12-721B-4411-95E1-9AC5527F0F09}" destId="{AFC7DF5F-5EF8-4392-B50E-7214D93F97E0}" srcOrd="16" destOrd="0" presId="urn:microsoft.com/office/officeart/2005/8/layout/cycle6"/>
    <dgm:cxn modelId="{C43EE3A8-D458-40C9-BB60-3E6333E0C768}" type="presParOf" srcId="{1CF24F12-721B-4411-95E1-9AC5527F0F09}" destId="{3A116338-9275-48DB-9DCE-3CD9E0BC9829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888DBB-954A-4DE3-A654-289C13A343A1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BB5A08E8-0C17-4775-8316-5A9CBD0D4598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zh-CN" altLang="en-US" sz="3600" dirty="0" smtClean="0"/>
            <a:t>邮件</a:t>
          </a:r>
          <a:endParaRPr lang="zh-CN" altLang="en-US" sz="3600" dirty="0"/>
        </a:p>
      </dgm:t>
    </dgm:pt>
    <dgm:pt modelId="{FA0D1477-31D4-4BEA-A34A-68CD27EDD0A6}" type="parTrans" cxnId="{370C1106-E60C-4C62-9707-7B7AC2F39C8A}">
      <dgm:prSet/>
      <dgm:spPr/>
      <dgm:t>
        <a:bodyPr/>
        <a:lstStyle/>
        <a:p>
          <a:endParaRPr lang="zh-CN" altLang="en-US"/>
        </a:p>
      </dgm:t>
    </dgm:pt>
    <dgm:pt modelId="{1384BD0E-17EF-415E-AC91-9B44E28BFD69}" type="sibTrans" cxnId="{370C1106-E60C-4C62-9707-7B7AC2F39C8A}">
      <dgm:prSet/>
      <dgm:spPr/>
      <dgm:t>
        <a:bodyPr/>
        <a:lstStyle/>
        <a:p>
          <a:endParaRPr lang="zh-CN" altLang="en-US"/>
        </a:p>
      </dgm:t>
    </dgm:pt>
    <dgm:pt modelId="{8CCA09A8-7443-4E32-84D5-000E4F495AE6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zh-CN" altLang="en-US" sz="2400" dirty="0" smtClean="0"/>
            <a:t>站内信</a:t>
          </a:r>
          <a:endParaRPr lang="zh-CN" altLang="en-US" sz="2400" dirty="0"/>
        </a:p>
      </dgm:t>
    </dgm:pt>
    <dgm:pt modelId="{1274BAF2-D8F4-4A73-96A3-DCDF59AA5926}" type="parTrans" cxnId="{C57F2DE9-52BE-4122-B207-1CAE45D1A0A3}">
      <dgm:prSet/>
      <dgm:spPr/>
      <dgm:t>
        <a:bodyPr/>
        <a:lstStyle/>
        <a:p>
          <a:endParaRPr lang="zh-CN" altLang="en-US"/>
        </a:p>
      </dgm:t>
    </dgm:pt>
    <dgm:pt modelId="{ED5A195F-C089-4FFD-B145-68B4B23B87B8}" type="sibTrans" cxnId="{C57F2DE9-52BE-4122-B207-1CAE45D1A0A3}">
      <dgm:prSet/>
      <dgm:spPr/>
      <dgm:t>
        <a:bodyPr/>
        <a:lstStyle/>
        <a:p>
          <a:endParaRPr lang="zh-CN" altLang="en-US"/>
        </a:p>
      </dgm:t>
    </dgm:pt>
    <dgm:pt modelId="{D9922C96-8790-4D0E-9CCF-27AFF0122BD1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en-US" altLang="zh-CN" sz="2000" dirty="0" smtClean="0"/>
            <a:t>Windows</a:t>
          </a:r>
        </a:p>
        <a:p>
          <a:r>
            <a:rPr lang="zh-CN" altLang="en-US" sz="2000" dirty="0" smtClean="0"/>
            <a:t>远程桌面</a:t>
          </a:r>
          <a:endParaRPr lang="zh-CN" altLang="en-US" sz="2000" dirty="0"/>
        </a:p>
      </dgm:t>
    </dgm:pt>
    <dgm:pt modelId="{D1A84DE8-8D94-44AC-8D33-898EB4E16A3E}" type="parTrans" cxnId="{F6BCE3D9-E063-4DBE-B1F1-0B33D11AAA4F}">
      <dgm:prSet/>
      <dgm:spPr/>
      <dgm:t>
        <a:bodyPr/>
        <a:lstStyle/>
        <a:p>
          <a:endParaRPr lang="zh-CN" altLang="en-US"/>
        </a:p>
      </dgm:t>
    </dgm:pt>
    <dgm:pt modelId="{3564B45E-93A6-4165-AAE4-033BAF5F0045}" type="sibTrans" cxnId="{F6BCE3D9-E063-4DBE-B1F1-0B33D11AAA4F}">
      <dgm:prSet/>
      <dgm:spPr/>
      <dgm:t>
        <a:bodyPr/>
        <a:lstStyle/>
        <a:p>
          <a:endParaRPr lang="zh-CN" altLang="en-US"/>
        </a:p>
      </dgm:t>
    </dgm:pt>
    <dgm:pt modelId="{77ED9FC9-D18A-45A9-B33A-A0CB497765D7}">
      <dgm:prSet phldrT="[文本]" custT="1"/>
      <dgm:spPr>
        <a:solidFill>
          <a:schemeClr val="accent3"/>
        </a:solidFill>
      </dgm:spPr>
      <dgm:t>
        <a:bodyPr/>
        <a:lstStyle/>
        <a:p>
          <a:pPr algn="ctr"/>
          <a:r>
            <a:rPr lang="en-US" altLang="zh-CN" sz="2000" dirty="0" smtClean="0"/>
            <a:t>QQ</a:t>
          </a:r>
          <a:r>
            <a:rPr lang="zh-CN" altLang="en-US" sz="2000" dirty="0" smtClean="0"/>
            <a:t>群（讨论组）</a:t>
          </a:r>
          <a:endParaRPr lang="zh-CN" altLang="en-US" sz="2000" dirty="0"/>
        </a:p>
      </dgm:t>
    </dgm:pt>
    <dgm:pt modelId="{971B0D46-0B32-43F9-8CEA-F264D259732E}" type="parTrans" cxnId="{8B7BAE2C-5662-42BE-A029-980BA8FEB967}">
      <dgm:prSet/>
      <dgm:spPr/>
      <dgm:t>
        <a:bodyPr/>
        <a:lstStyle/>
        <a:p>
          <a:endParaRPr lang="zh-CN" altLang="en-US"/>
        </a:p>
      </dgm:t>
    </dgm:pt>
    <dgm:pt modelId="{67500167-5D7F-4389-B394-15F03E695560}" type="sibTrans" cxnId="{8B7BAE2C-5662-42BE-A029-980BA8FEB967}">
      <dgm:prSet/>
      <dgm:spPr/>
      <dgm:t>
        <a:bodyPr/>
        <a:lstStyle/>
        <a:p>
          <a:endParaRPr lang="zh-CN" altLang="en-US"/>
        </a:p>
      </dgm:t>
    </dgm:pt>
    <dgm:pt modelId="{9EFA5552-FD5F-4EB3-9D23-0E6C15FA147F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zh-CN" altLang="en-US" sz="3600" dirty="0" smtClean="0"/>
            <a:t>论坛</a:t>
          </a:r>
          <a:endParaRPr lang="zh-CN" altLang="en-US" sz="3600" dirty="0"/>
        </a:p>
      </dgm:t>
    </dgm:pt>
    <dgm:pt modelId="{24D91CB1-3571-45A7-B95D-EE2716B5C824}" type="parTrans" cxnId="{2CA7DE68-434E-4272-803F-2D343EA6DCFD}">
      <dgm:prSet/>
      <dgm:spPr/>
      <dgm:t>
        <a:bodyPr/>
        <a:lstStyle/>
        <a:p>
          <a:endParaRPr lang="zh-CN" altLang="en-US"/>
        </a:p>
      </dgm:t>
    </dgm:pt>
    <dgm:pt modelId="{433FD219-A682-4C2D-8FE2-3FC52EF4CAC2}" type="sibTrans" cxnId="{2CA7DE68-434E-4272-803F-2D343EA6DCFD}">
      <dgm:prSet/>
      <dgm:spPr/>
      <dgm:t>
        <a:bodyPr/>
        <a:lstStyle/>
        <a:p>
          <a:endParaRPr lang="zh-CN" altLang="en-US"/>
        </a:p>
      </dgm:t>
    </dgm:pt>
    <dgm:pt modelId="{DB85A2A9-EFE0-4B87-99F0-D200F1B404BB}">
      <dgm:prSet phldrT="[文本]" custT="1"/>
      <dgm:spPr>
        <a:solidFill>
          <a:schemeClr val="accent3"/>
        </a:solidFill>
      </dgm:spPr>
      <dgm:t>
        <a:bodyPr/>
        <a:lstStyle/>
        <a:p>
          <a:r>
            <a:rPr lang="zh-CN" altLang="en-US" sz="3600" dirty="0" smtClean="0"/>
            <a:t>电话</a:t>
          </a:r>
          <a:endParaRPr lang="zh-CN" altLang="en-US" sz="3600" dirty="0"/>
        </a:p>
      </dgm:t>
    </dgm:pt>
    <dgm:pt modelId="{3F9E6432-61EA-406A-A4AF-76B4FA4B1AC1}" type="parTrans" cxnId="{5C68EBD0-90B9-46C9-BDBA-2635D8DC3F8B}">
      <dgm:prSet/>
      <dgm:spPr/>
      <dgm:t>
        <a:bodyPr/>
        <a:lstStyle/>
        <a:p>
          <a:endParaRPr lang="zh-CN" altLang="en-US"/>
        </a:p>
      </dgm:t>
    </dgm:pt>
    <dgm:pt modelId="{D68FEF90-1027-46BA-A526-404E93FAAFC3}" type="sibTrans" cxnId="{5C68EBD0-90B9-46C9-BDBA-2635D8DC3F8B}">
      <dgm:prSet/>
      <dgm:spPr/>
      <dgm:t>
        <a:bodyPr/>
        <a:lstStyle/>
        <a:p>
          <a:endParaRPr lang="zh-CN" altLang="en-US"/>
        </a:p>
      </dgm:t>
    </dgm:pt>
    <dgm:pt modelId="{1CF24F12-721B-4411-95E1-9AC5527F0F09}" type="pres">
      <dgm:prSet presAssocID="{B8888DBB-954A-4DE3-A654-289C13A343A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7ED33540-5059-4025-B880-76B0F2DBB3A5}" type="pres">
      <dgm:prSet presAssocID="{BB5A08E8-0C17-4775-8316-5A9CBD0D4598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066695E-D92F-4155-AB3B-1A87A6355203}" type="pres">
      <dgm:prSet presAssocID="{BB5A08E8-0C17-4775-8316-5A9CBD0D4598}" presName="spNode" presStyleCnt="0"/>
      <dgm:spPr/>
    </dgm:pt>
    <dgm:pt modelId="{DE161534-0844-42E3-A333-17B9DBD17A33}" type="pres">
      <dgm:prSet presAssocID="{1384BD0E-17EF-415E-AC91-9B44E28BFD69}" presName="sibTrans" presStyleLbl="sibTrans1D1" presStyleIdx="0" presStyleCnt="6"/>
      <dgm:spPr/>
      <dgm:t>
        <a:bodyPr/>
        <a:lstStyle/>
        <a:p>
          <a:endParaRPr lang="zh-CN" altLang="en-US"/>
        </a:p>
      </dgm:t>
    </dgm:pt>
    <dgm:pt modelId="{5649B4CE-0116-476B-B975-8F8657612D91}" type="pres">
      <dgm:prSet presAssocID="{8CCA09A8-7443-4E32-84D5-000E4F495AE6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0386F22-0C64-4AFC-A30F-D102A2C01100}" type="pres">
      <dgm:prSet presAssocID="{8CCA09A8-7443-4E32-84D5-000E4F495AE6}" presName="spNode" presStyleCnt="0"/>
      <dgm:spPr/>
    </dgm:pt>
    <dgm:pt modelId="{171BA564-A7A4-4212-AB9B-7C7B6E3C1E7D}" type="pres">
      <dgm:prSet presAssocID="{ED5A195F-C089-4FFD-B145-68B4B23B87B8}" presName="sibTrans" presStyleLbl="sibTrans1D1" presStyleIdx="1" presStyleCnt="6"/>
      <dgm:spPr/>
      <dgm:t>
        <a:bodyPr/>
        <a:lstStyle/>
        <a:p>
          <a:endParaRPr lang="zh-CN" altLang="en-US"/>
        </a:p>
      </dgm:t>
    </dgm:pt>
    <dgm:pt modelId="{DE5E97EB-02B2-4B66-970E-AFD2AB4E3CB8}" type="pres">
      <dgm:prSet presAssocID="{DB85A2A9-EFE0-4B87-99F0-D200F1B404BB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83C5DAF-51C2-40E5-AB93-9FB289928176}" type="pres">
      <dgm:prSet presAssocID="{DB85A2A9-EFE0-4B87-99F0-D200F1B404BB}" presName="spNode" presStyleCnt="0"/>
      <dgm:spPr/>
    </dgm:pt>
    <dgm:pt modelId="{FDA042C2-DF13-427A-A9BB-2FA9D6A58C17}" type="pres">
      <dgm:prSet presAssocID="{D68FEF90-1027-46BA-A526-404E93FAAFC3}" presName="sibTrans" presStyleLbl="sibTrans1D1" presStyleIdx="2" presStyleCnt="6"/>
      <dgm:spPr/>
      <dgm:t>
        <a:bodyPr/>
        <a:lstStyle/>
        <a:p>
          <a:endParaRPr lang="zh-CN" altLang="en-US"/>
        </a:p>
      </dgm:t>
    </dgm:pt>
    <dgm:pt modelId="{B808B77A-E7A7-4FF2-88CD-848B22F4BCF6}" type="pres">
      <dgm:prSet presAssocID="{D9922C96-8790-4D0E-9CCF-27AFF0122BD1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A9B9303-BA33-4D6F-A3F6-AC94F6F10961}" type="pres">
      <dgm:prSet presAssocID="{D9922C96-8790-4D0E-9CCF-27AFF0122BD1}" presName="spNode" presStyleCnt="0"/>
      <dgm:spPr/>
    </dgm:pt>
    <dgm:pt modelId="{F48434F8-AE7E-417D-9941-399158FABECB}" type="pres">
      <dgm:prSet presAssocID="{3564B45E-93A6-4165-AAE4-033BAF5F0045}" presName="sibTrans" presStyleLbl="sibTrans1D1" presStyleIdx="3" presStyleCnt="6"/>
      <dgm:spPr/>
      <dgm:t>
        <a:bodyPr/>
        <a:lstStyle/>
        <a:p>
          <a:endParaRPr lang="zh-CN" altLang="en-US"/>
        </a:p>
      </dgm:t>
    </dgm:pt>
    <dgm:pt modelId="{9B497288-5F71-4DDC-BC46-2DB0D5750E8B}" type="pres">
      <dgm:prSet presAssocID="{77ED9FC9-D18A-45A9-B33A-A0CB497765D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48AEDDD-011A-4663-852B-1475B48A95A0}" type="pres">
      <dgm:prSet presAssocID="{77ED9FC9-D18A-45A9-B33A-A0CB497765D7}" presName="spNode" presStyleCnt="0"/>
      <dgm:spPr/>
    </dgm:pt>
    <dgm:pt modelId="{3ED9EB16-1282-4C0D-9FD7-DC516F481BA8}" type="pres">
      <dgm:prSet presAssocID="{67500167-5D7F-4389-B394-15F03E695560}" presName="sibTrans" presStyleLbl="sibTrans1D1" presStyleIdx="4" presStyleCnt="6"/>
      <dgm:spPr/>
      <dgm:t>
        <a:bodyPr/>
        <a:lstStyle/>
        <a:p>
          <a:endParaRPr lang="zh-CN" altLang="en-US"/>
        </a:p>
      </dgm:t>
    </dgm:pt>
    <dgm:pt modelId="{28DE028F-9441-4088-A792-A3DACA933E1C}" type="pres">
      <dgm:prSet presAssocID="{9EFA5552-FD5F-4EB3-9D23-0E6C15FA147F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FC7DF5F-5EF8-4392-B50E-7214D93F97E0}" type="pres">
      <dgm:prSet presAssocID="{9EFA5552-FD5F-4EB3-9D23-0E6C15FA147F}" presName="spNode" presStyleCnt="0"/>
      <dgm:spPr/>
    </dgm:pt>
    <dgm:pt modelId="{3A116338-9275-48DB-9DCE-3CD9E0BC9829}" type="pres">
      <dgm:prSet presAssocID="{433FD219-A682-4C2D-8FE2-3FC52EF4CAC2}" presName="sibTrans" presStyleLbl="sibTrans1D1" presStyleIdx="5" presStyleCnt="6"/>
      <dgm:spPr/>
      <dgm:t>
        <a:bodyPr/>
        <a:lstStyle/>
        <a:p>
          <a:endParaRPr lang="zh-CN" altLang="en-US"/>
        </a:p>
      </dgm:t>
    </dgm:pt>
  </dgm:ptLst>
  <dgm:cxnLst>
    <dgm:cxn modelId="{E4A1A35C-C468-44DC-BEA7-14188D579E9D}" type="presOf" srcId="{9EFA5552-FD5F-4EB3-9D23-0E6C15FA147F}" destId="{28DE028F-9441-4088-A792-A3DACA933E1C}" srcOrd="0" destOrd="0" presId="urn:microsoft.com/office/officeart/2005/8/layout/cycle6"/>
    <dgm:cxn modelId="{370C1106-E60C-4C62-9707-7B7AC2F39C8A}" srcId="{B8888DBB-954A-4DE3-A654-289C13A343A1}" destId="{BB5A08E8-0C17-4775-8316-5A9CBD0D4598}" srcOrd="0" destOrd="0" parTransId="{FA0D1477-31D4-4BEA-A34A-68CD27EDD0A6}" sibTransId="{1384BD0E-17EF-415E-AC91-9B44E28BFD69}"/>
    <dgm:cxn modelId="{C57F2DE9-52BE-4122-B207-1CAE45D1A0A3}" srcId="{B8888DBB-954A-4DE3-A654-289C13A343A1}" destId="{8CCA09A8-7443-4E32-84D5-000E4F495AE6}" srcOrd="1" destOrd="0" parTransId="{1274BAF2-D8F4-4A73-96A3-DCDF59AA5926}" sibTransId="{ED5A195F-C089-4FFD-B145-68B4B23B87B8}"/>
    <dgm:cxn modelId="{F6BCE3D9-E063-4DBE-B1F1-0B33D11AAA4F}" srcId="{B8888DBB-954A-4DE3-A654-289C13A343A1}" destId="{D9922C96-8790-4D0E-9CCF-27AFF0122BD1}" srcOrd="3" destOrd="0" parTransId="{D1A84DE8-8D94-44AC-8D33-898EB4E16A3E}" sibTransId="{3564B45E-93A6-4165-AAE4-033BAF5F0045}"/>
    <dgm:cxn modelId="{D9EB6FC6-9044-4632-9AC8-4C6A0A0DF622}" type="presOf" srcId="{67500167-5D7F-4389-B394-15F03E695560}" destId="{3ED9EB16-1282-4C0D-9FD7-DC516F481BA8}" srcOrd="0" destOrd="0" presId="urn:microsoft.com/office/officeart/2005/8/layout/cycle6"/>
    <dgm:cxn modelId="{2CA7DE68-434E-4272-803F-2D343EA6DCFD}" srcId="{B8888DBB-954A-4DE3-A654-289C13A343A1}" destId="{9EFA5552-FD5F-4EB3-9D23-0E6C15FA147F}" srcOrd="5" destOrd="0" parTransId="{24D91CB1-3571-45A7-B95D-EE2716B5C824}" sibTransId="{433FD219-A682-4C2D-8FE2-3FC52EF4CAC2}"/>
    <dgm:cxn modelId="{9E33A5C0-CE09-4144-B8FA-1AB52965B6E9}" type="presOf" srcId="{B8888DBB-954A-4DE3-A654-289C13A343A1}" destId="{1CF24F12-721B-4411-95E1-9AC5527F0F09}" srcOrd="0" destOrd="0" presId="urn:microsoft.com/office/officeart/2005/8/layout/cycle6"/>
    <dgm:cxn modelId="{8B7BAE2C-5662-42BE-A029-980BA8FEB967}" srcId="{B8888DBB-954A-4DE3-A654-289C13A343A1}" destId="{77ED9FC9-D18A-45A9-B33A-A0CB497765D7}" srcOrd="4" destOrd="0" parTransId="{971B0D46-0B32-43F9-8CEA-F264D259732E}" sibTransId="{67500167-5D7F-4389-B394-15F03E695560}"/>
    <dgm:cxn modelId="{2BDD9D29-E2AF-4D4E-BD29-0752BCFB52C2}" type="presOf" srcId="{ED5A195F-C089-4FFD-B145-68B4B23B87B8}" destId="{171BA564-A7A4-4212-AB9B-7C7B6E3C1E7D}" srcOrd="0" destOrd="0" presId="urn:microsoft.com/office/officeart/2005/8/layout/cycle6"/>
    <dgm:cxn modelId="{D7217CB0-9828-4A26-B3B7-7C435BB1AD25}" type="presOf" srcId="{3564B45E-93A6-4165-AAE4-033BAF5F0045}" destId="{F48434F8-AE7E-417D-9941-399158FABECB}" srcOrd="0" destOrd="0" presId="urn:microsoft.com/office/officeart/2005/8/layout/cycle6"/>
    <dgm:cxn modelId="{5A5749CB-56B3-42D8-9C67-6295F2BE4EEC}" type="presOf" srcId="{1384BD0E-17EF-415E-AC91-9B44E28BFD69}" destId="{DE161534-0844-42E3-A333-17B9DBD17A33}" srcOrd="0" destOrd="0" presId="urn:microsoft.com/office/officeart/2005/8/layout/cycle6"/>
    <dgm:cxn modelId="{5C68EBD0-90B9-46C9-BDBA-2635D8DC3F8B}" srcId="{B8888DBB-954A-4DE3-A654-289C13A343A1}" destId="{DB85A2A9-EFE0-4B87-99F0-D200F1B404BB}" srcOrd="2" destOrd="0" parTransId="{3F9E6432-61EA-406A-A4AF-76B4FA4B1AC1}" sibTransId="{D68FEF90-1027-46BA-A526-404E93FAAFC3}"/>
    <dgm:cxn modelId="{5A41A968-F983-466C-ADBB-2AF499DCB5DE}" type="presOf" srcId="{BB5A08E8-0C17-4775-8316-5A9CBD0D4598}" destId="{7ED33540-5059-4025-B880-76B0F2DBB3A5}" srcOrd="0" destOrd="0" presId="urn:microsoft.com/office/officeart/2005/8/layout/cycle6"/>
    <dgm:cxn modelId="{501B9782-B385-4EC0-A193-9C8F17BBA0C0}" type="presOf" srcId="{D9922C96-8790-4D0E-9CCF-27AFF0122BD1}" destId="{B808B77A-E7A7-4FF2-88CD-848B22F4BCF6}" srcOrd="0" destOrd="0" presId="urn:microsoft.com/office/officeart/2005/8/layout/cycle6"/>
    <dgm:cxn modelId="{AC7BF0E4-9F1E-4C19-B455-6E6C628B2C14}" type="presOf" srcId="{8CCA09A8-7443-4E32-84D5-000E4F495AE6}" destId="{5649B4CE-0116-476B-B975-8F8657612D91}" srcOrd="0" destOrd="0" presId="urn:microsoft.com/office/officeart/2005/8/layout/cycle6"/>
    <dgm:cxn modelId="{97681ADC-DE5E-4666-B822-8DA683538935}" type="presOf" srcId="{77ED9FC9-D18A-45A9-B33A-A0CB497765D7}" destId="{9B497288-5F71-4DDC-BC46-2DB0D5750E8B}" srcOrd="0" destOrd="0" presId="urn:microsoft.com/office/officeart/2005/8/layout/cycle6"/>
    <dgm:cxn modelId="{A09D4470-82E6-4785-B03F-B14E9739B2CF}" type="presOf" srcId="{433FD219-A682-4C2D-8FE2-3FC52EF4CAC2}" destId="{3A116338-9275-48DB-9DCE-3CD9E0BC9829}" srcOrd="0" destOrd="0" presId="urn:microsoft.com/office/officeart/2005/8/layout/cycle6"/>
    <dgm:cxn modelId="{9BC1BB8E-DB75-43A6-97F9-AD774F04D11C}" type="presOf" srcId="{DB85A2A9-EFE0-4B87-99F0-D200F1B404BB}" destId="{DE5E97EB-02B2-4B66-970E-AFD2AB4E3CB8}" srcOrd="0" destOrd="0" presId="urn:microsoft.com/office/officeart/2005/8/layout/cycle6"/>
    <dgm:cxn modelId="{A77C135A-FCCB-45A0-9B1C-BEFE30AAEE2E}" type="presOf" srcId="{D68FEF90-1027-46BA-A526-404E93FAAFC3}" destId="{FDA042C2-DF13-427A-A9BB-2FA9D6A58C17}" srcOrd="0" destOrd="0" presId="urn:microsoft.com/office/officeart/2005/8/layout/cycle6"/>
    <dgm:cxn modelId="{5AA5E302-7BC7-4A38-936B-79AE6432C55E}" type="presParOf" srcId="{1CF24F12-721B-4411-95E1-9AC5527F0F09}" destId="{7ED33540-5059-4025-B880-76B0F2DBB3A5}" srcOrd="0" destOrd="0" presId="urn:microsoft.com/office/officeart/2005/8/layout/cycle6"/>
    <dgm:cxn modelId="{3D4DEBEA-3B5D-46B9-AD37-6B4B01852E39}" type="presParOf" srcId="{1CF24F12-721B-4411-95E1-9AC5527F0F09}" destId="{9066695E-D92F-4155-AB3B-1A87A6355203}" srcOrd="1" destOrd="0" presId="urn:microsoft.com/office/officeart/2005/8/layout/cycle6"/>
    <dgm:cxn modelId="{59D1DC1D-4ECE-4013-B008-3AA8E8EBC7AF}" type="presParOf" srcId="{1CF24F12-721B-4411-95E1-9AC5527F0F09}" destId="{DE161534-0844-42E3-A333-17B9DBD17A33}" srcOrd="2" destOrd="0" presId="urn:microsoft.com/office/officeart/2005/8/layout/cycle6"/>
    <dgm:cxn modelId="{83D9F04F-B80E-45E6-B59C-CC75030EC08A}" type="presParOf" srcId="{1CF24F12-721B-4411-95E1-9AC5527F0F09}" destId="{5649B4CE-0116-476B-B975-8F8657612D91}" srcOrd="3" destOrd="0" presId="urn:microsoft.com/office/officeart/2005/8/layout/cycle6"/>
    <dgm:cxn modelId="{5AC266E9-B6E0-44A8-B955-8CEEB6A45500}" type="presParOf" srcId="{1CF24F12-721B-4411-95E1-9AC5527F0F09}" destId="{10386F22-0C64-4AFC-A30F-D102A2C01100}" srcOrd="4" destOrd="0" presId="urn:microsoft.com/office/officeart/2005/8/layout/cycle6"/>
    <dgm:cxn modelId="{8D03B250-43A3-447C-90B6-6415EB2DE584}" type="presParOf" srcId="{1CF24F12-721B-4411-95E1-9AC5527F0F09}" destId="{171BA564-A7A4-4212-AB9B-7C7B6E3C1E7D}" srcOrd="5" destOrd="0" presId="urn:microsoft.com/office/officeart/2005/8/layout/cycle6"/>
    <dgm:cxn modelId="{E9566694-3314-4299-A76A-5FF011FF69FA}" type="presParOf" srcId="{1CF24F12-721B-4411-95E1-9AC5527F0F09}" destId="{DE5E97EB-02B2-4B66-970E-AFD2AB4E3CB8}" srcOrd="6" destOrd="0" presId="urn:microsoft.com/office/officeart/2005/8/layout/cycle6"/>
    <dgm:cxn modelId="{29EC8402-A55F-480F-852C-8B29809F1F28}" type="presParOf" srcId="{1CF24F12-721B-4411-95E1-9AC5527F0F09}" destId="{283C5DAF-51C2-40E5-AB93-9FB289928176}" srcOrd="7" destOrd="0" presId="urn:microsoft.com/office/officeart/2005/8/layout/cycle6"/>
    <dgm:cxn modelId="{7BBBC2D6-A9AE-4ABD-8AC7-FFC489359724}" type="presParOf" srcId="{1CF24F12-721B-4411-95E1-9AC5527F0F09}" destId="{FDA042C2-DF13-427A-A9BB-2FA9D6A58C17}" srcOrd="8" destOrd="0" presId="urn:microsoft.com/office/officeart/2005/8/layout/cycle6"/>
    <dgm:cxn modelId="{9CBA6153-33EF-404E-9124-96921335BBEF}" type="presParOf" srcId="{1CF24F12-721B-4411-95E1-9AC5527F0F09}" destId="{B808B77A-E7A7-4FF2-88CD-848B22F4BCF6}" srcOrd="9" destOrd="0" presId="urn:microsoft.com/office/officeart/2005/8/layout/cycle6"/>
    <dgm:cxn modelId="{F8CD3DCA-6D60-4FA1-A48C-3F7D4947B020}" type="presParOf" srcId="{1CF24F12-721B-4411-95E1-9AC5527F0F09}" destId="{EA9B9303-BA33-4D6F-A3F6-AC94F6F10961}" srcOrd="10" destOrd="0" presId="urn:microsoft.com/office/officeart/2005/8/layout/cycle6"/>
    <dgm:cxn modelId="{F1BB5A8A-38E7-42CB-9CF7-2C5EFF131557}" type="presParOf" srcId="{1CF24F12-721B-4411-95E1-9AC5527F0F09}" destId="{F48434F8-AE7E-417D-9941-399158FABECB}" srcOrd="11" destOrd="0" presId="urn:microsoft.com/office/officeart/2005/8/layout/cycle6"/>
    <dgm:cxn modelId="{93EDA6E9-EDE7-48B1-A29E-DD152EF5BD3A}" type="presParOf" srcId="{1CF24F12-721B-4411-95E1-9AC5527F0F09}" destId="{9B497288-5F71-4DDC-BC46-2DB0D5750E8B}" srcOrd="12" destOrd="0" presId="urn:microsoft.com/office/officeart/2005/8/layout/cycle6"/>
    <dgm:cxn modelId="{089957F9-CB7C-421F-9EE5-9C975B4B0287}" type="presParOf" srcId="{1CF24F12-721B-4411-95E1-9AC5527F0F09}" destId="{E48AEDDD-011A-4663-852B-1475B48A95A0}" srcOrd="13" destOrd="0" presId="urn:microsoft.com/office/officeart/2005/8/layout/cycle6"/>
    <dgm:cxn modelId="{8A560316-7645-4C89-B1EF-DB4D1647CE1C}" type="presParOf" srcId="{1CF24F12-721B-4411-95E1-9AC5527F0F09}" destId="{3ED9EB16-1282-4C0D-9FD7-DC516F481BA8}" srcOrd="14" destOrd="0" presId="urn:microsoft.com/office/officeart/2005/8/layout/cycle6"/>
    <dgm:cxn modelId="{8A662A2C-5C23-4AD8-9CBC-E3C6CA7530D5}" type="presParOf" srcId="{1CF24F12-721B-4411-95E1-9AC5527F0F09}" destId="{28DE028F-9441-4088-A792-A3DACA933E1C}" srcOrd="15" destOrd="0" presId="urn:microsoft.com/office/officeart/2005/8/layout/cycle6"/>
    <dgm:cxn modelId="{509745F6-E17F-4661-8C8E-3DE2E6404550}" type="presParOf" srcId="{1CF24F12-721B-4411-95E1-9AC5527F0F09}" destId="{AFC7DF5F-5EF8-4392-B50E-7214D93F97E0}" srcOrd="16" destOrd="0" presId="urn:microsoft.com/office/officeart/2005/8/layout/cycle6"/>
    <dgm:cxn modelId="{EFC21AD8-D617-477A-A472-A73D6265AD00}" type="presParOf" srcId="{1CF24F12-721B-4411-95E1-9AC5527F0F09}" destId="{3A116338-9275-48DB-9DCE-3CD9E0BC9829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33540-5059-4025-B880-76B0F2DBB3A5}">
      <dsp:nvSpPr>
        <dsp:cNvPr id="0" name=""/>
        <dsp:cNvSpPr/>
      </dsp:nvSpPr>
      <dsp:spPr>
        <a:xfrm>
          <a:off x="3202822" y="2812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200" b="1" kern="1200" dirty="0" smtClean="0"/>
            <a:t>QQ</a:t>
          </a:r>
          <a:r>
            <a:rPr lang="zh-CN" altLang="en-US" sz="3200" b="1" kern="1200" dirty="0" smtClean="0"/>
            <a:t>群</a:t>
          </a:r>
          <a:endParaRPr lang="zh-CN" altLang="en-US" sz="3200" b="1" kern="1200" dirty="0"/>
        </a:p>
      </dsp:txBody>
      <dsp:txXfrm>
        <a:off x="3244213" y="44203"/>
        <a:ext cx="1221688" cy="765123"/>
      </dsp:txXfrm>
    </dsp:sp>
    <dsp:sp modelId="{DE161534-0844-42E3-A333-17B9DBD17A33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2658378" y="112369"/>
              </a:moveTo>
              <a:arcTo wR="1997805" hR="1997805" stAng="17358492" swAng="15014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49B4CE-0116-476B-B975-8F8657612D91}">
      <dsp:nvSpPr>
        <dsp:cNvPr id="0" name=""/>
        <dsp:cNvSpPr/>
      </dsp:nvSpPr>
      <dsp:spPr>
        <a:xfrm>
          <a:off x="4932972" y="1001715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/>
            <a:t>QQ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讨论组</a:t>
          </a:r>
          <a:endParaRPr lang="zh-CN" altLang="en-US" sz="2000" kern="1200" dirty="0"/>
        </a:p>
      </dsp:txBody>
      <dsp:txXfrm>
        <a:off x="4974363" y="1043106"/>
        <a:ext cx="1221688" cy="765123"/>
      </dsp:txXfrm>
    </dsp:sp>
    <dsp:sp modelId="{171BA564-A7A4-4212-AB9B-7C7B6E3C1E7D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3914367" y="1433877"/>
              </a:moveTo>
              <a:arcTo wR="1997805" hR="1997805" stAng="20616243" swAng="196751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5E97EB-02B2-4B66-970E-AFD2AB4E3CB8}">
      <dsp:nvSpPr>
        <dsp:cNvPr id="0" name=""/>
        <dsp:cNvSpPr/>
      </dsp:nvSpPr>
      <dsp:spPr>
        <a:xfrm>
          <a:off x="4932972" y="2999520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600" kern="1200" dirty="0" smtClean="0"/>
            <a:t>WIKI</a:t>
          </a:r>
          <a:endParaRPr lang="zh-CN" altLang="en-US" sz="3600" kern="1200" dirty="0"/>
        </a:p>
      </dsp:txBody>
      <dsp:txXfrm>
        <a:off x="4974363" y="3040911"/>
        <a:ext cx="1221688" cy="765123"/>
      </dsp:txXfrm>
    </dsp:sp>
    <dsp:sp modelId="{FDA042C2-DF13-427A-A9BB-2FA9D6A58C17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3393898" y="3426844"/>
              </a:moveTo>
              <a:arcTo wR="1997805" hR="1997805" stAng="2740089" swAng="15014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08B77A-E7A7-4FF2-88CD-848B22F4BCF6}">
      <dsp:nvSpPr>
        <dsp:cNvPr id="0" name=""/>
        <dsp:cNvSpPr/>
      </dsp:nvSpPr>
      <dsp:spPr>
        <a:xfrm>
          <a:off x="3202822" y="3998423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邮件</a:t>
          </a:r>
          <a:endParaRPr lang="zh-CN" altLang="en-US" sz="3600" kern="1200" dirty="0"/>
        </a:p>
      </dsp:txBody>
      <dsp:txXfrm>
        <a:off x="3244213" y="4039814"/>
        <a:ext cx="1221688" cy="765123"/>
      </dsp:txXfrm>
    </dsp:sp>
    <dsp:sp modelId="{F48434F8-AE7E-417D-9941-399158FABECB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1337232" y="3883241"/>
              </a:moveTo>
              <a:arcTo wR="1997805" hR="1997805" stAng="6558492" swAng="15014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497288-5F71-4DDC-BC46-2DB0D5750E8B}">
      <dsp:nvSpPr>
        <dsp:cNvPr id="0" name=""/>
        <dsp:cNvSpPr/>
      </dsp:nvSpPr>
      <dsp:spPr>
        <a:xfrm>
          <a:off x="1472672" y="2999520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电话</a:t>
          </a:r>
          <a:endParaRPr lang="zh-CN" altLang="en-US" sz="2800" kern="1200" dirty="0"/>
        </a:p>
      </dsp:txBody>
      <dsp:txXfrm>
        <a:off x="1514063" y="3040911"/>
        <a:ext cx="1221688" cy="765123"/>
      </dsp:txXfrm>
    </dsp:sp>
    <dsp:sp modelId="{3ED9EB16-1282-4C0D-9FD7-DC516F481BA8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81242" y="2561733"/>
              </a:moveTo>
              <a:arcTo wR="1997805" hR="1997805" stAng="9816243" swAng="196751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DE028F-9441-4088-A792-A3DACA933E1C}">
      <dsp:nvSpPr>
        <dsp:cNvPr id="0" name=""/>
        <dsp:cNvSpPr/>
      </dsp:nvSpPr>
      <dsp:spPr>
        <a:xfrm>
          <a:off x="1472672" y="1001715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云存储</a:t>
          </a:r>
          <a:endParaRPr lang="zh-CN" altLang="en-US" sz="2400" kern="1200" dirty="0"/>
        </a:p>
      </dsp:txBody>
      <dsp:txXfrm>
        <a:off x="1514063" y="1043106"/>
        <a:ext cx="1221688" cy="765123"/>
      </dsp:txXfrm>
    </dsp:sp>
    <dsp:sp modelId="{3A116338-9275-48DB-9DCE-3CD9E0BC9829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601712" y="568766"/>
              </a:moveTo>
              <a:arcTo wR="1997805" hR="1997805" stAng="13540089" swAng="15014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33540-5059-4025-B880-76B0F2DBB3A5}">
      <dsp:nvSpPr>
        <dsp:cNvPr id="0" name=""/>
        <dsp:cNvSpPr/>
      </dsp:nvSpPr>
      <dsp:spPr>
        <a:xfrm>
          <a:off x="3202822" y="2812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邮件</a:t>
          </a:r>
          <a:endParaRPr lang="zh-CN" altLang="en-US" sz="3600" kern="1200" dirty="0"/>
        </a:p>
      </dsp:txBody>
      <dsp:txXfrm>
        <a:off x="3244213" y="44203"/>
        <a:ext cx="1221688" cy="765123"/>
      </dsp:txXfrm>
    </dsp:sp>
    <dsp:sp modelId="{DE161534-0844-42E3-A333-17B9DBD17A33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2658378" y="112369"/>
              </a:moveTo>
              <a:arcTo wR="1997805" hR="1997805" stAng="17358492" swAng="15014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49B4CE-0116-476B-B975-8F8657612D91}">
      <dsp:nvSpPr>
        <dsp:cNvPr id="0" name=""/>
        <dsp:cNvSpPr/>
      </dsp:nvSpPr>
      <dsp:spPr>
        <a:xfrm>
          <a:off x="4932972" y="1001715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站内信</a:t>
          </a:r>
          <a:endParaRPr lang="zh-CN" altLang="en-US" sz="2400" kern="1200" dirty="0"/>
        </a:p>
      </dsp:txBody>
      <dsp:txXfrm>
        <a:off x="4974363" y="1043106"/>
        <a:ext cx="1221688" cy="765123"/>
      </dsp:txXfrm>
    </dsp:sp>
    <dsp:sp modelId="{171BA564-A7A4-4212-AB9B-7C7B6E3C1E7D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3914367" y="1433877"/>
              </a:moveTo>
              <a:arcTo wR="1997805" hR="1997805" stAng="20616243" swAng="196751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5E97EB-02B2-4B66-970E-AFD2AB4E3CB8}">
      <dsp:nvSpPr>
        <dsp:cNvPr id="0" name=""/>
        <dsp:cNvSpPr/>
      </dsp:nvSpPr>
      <dsp:spPr>
        <a:xfrm>
          <a:off x="4932972" y="2999520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电话</a:t>
          </a:r>
          <a:endParaRPr lang="zh-CN" altLang="en-US" sz="3600" kern="1200" dirty="0"/>
        </a:p>
      </dsp:txBody>
      <dsp:txXfrm>
        <a:off x="4974363" y="3040911"/>
        <a:ext cx="1221688" cy="765123"/>
      </dsp:txXfrm>
    </dsp:sp>
    <dsp:sp modelId="{FDA042C2-DF13-427A-A9BB-2FA9D6A58C17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3393898" y="3426844"/>
              </a:moveTo>
              <a:arcTo wR="1997805" hR="1997805" stAng="2740089" swAng="15014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08B77A-E7A7-4FF2-88CD-848B22F4BCF6}">
      <dsp:nvSpPr>
        <dsp:cNvPr id="0" name=""/>
        <dsp:cNvSpPr/>
      </dsp:nvSpPr>
      <dsp:spPr>
        <a:xfrm>
          <a:off x="3202822" y="3998423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/>
            <a:t>Windows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远程桌面</a:t>
          </a:r>
          <a:endParaRPr lang="zh-CN" altLang="en-US" sz="2000" kern="1200" dirty="0"/>
        </a:p>
      </dsp:txBody>
      <dsp:txXfrm>
        <a:off x="3244213" y="4039814"/>
        <a:ext cx="1221688" cy="765123"/>
      </dsp:txXfrm>
    </dsp:sp>
    <dsp:sp modelId="{F48434F8-AE7E-417D-9941-399158FABECB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1337232" y="3883241"/>
              </a:moveTo>
              <a:arcTo wR="1997805" hR="1997805" stAng="6558492" swAng="15014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497288-5F71-4DDC-BC46-2DB0D5750E8B}">
      <dsp:nvSpPr>
        <dsp:cNvPr id="0" name=""/>
        <dsp:cNvSpPr/>
      </dsp:nvSpPr>
      <dsp:spPr>
        <a:xfrm>
          <a:off x="1472672" y="2999520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/>
            <a:t>QQ</a:t>
          </a:r>
          <a:r>
            <a:rPr lang="zh-CN" altLang="en-US" sz="2000" kern="1200" dirty="0" smtClean="0"/>
            <a:t>群（讨论组）</a:t>
          </a:r>
          <a:endParaRPr lang="zh-CN" altLang="en-US" sz="2000" kern="1200" dirty="0"/>
        </a:p>
      </dsp:txBody>
      <dsp:txXfrm>
        <a:off x="1514063" y="3040911"/>
        <a:ext cx="1221688" cy="765123"/>
      </dsp:txXfrm>
    </dsp:sp>
    <dsp:sp modelId="{3ED9EB16-1282-4C0D-9FD7-DC516F481BA8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81242" y="2561733"/>
              </a:moveTo>
              <a:arcTo wR="1997805" hR="1997805" stAng="9816243" swAng="196751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DE028F-9441-4088-A792-A3DACA933E1C}">
      <dsp:nvSpPr>
        <dsp:cNvPr id="0" name=""/>
        <dsp:cNvSpPr/>
      </dsp:nvSpPr>
      <dsp:spPr>
        <a:xfrm>
          <a:off x="1472672" y="1001715"/>
          <a:ext cx="1304470" cy="847905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论坛</a:t>
          </a:r>
          <a:endParaRPr lang="zh-CN" altLang="en-US" sz="3600" kern="1200" dirty="0"/>
        </a:p>
      </dsp:txBody>
      <dsp:txXfrm>
        <a:off x="1514063" y="1043106"/>
        <a:ext cx="1221688" cy="765123"/>
      </dsp:txXfrm>
    </dsp:sp>
    <dsp:sp modelId="{3A116338-9275-48DB-9DCE-3CD9E0BC9829}">
      <dsp:nvSpPr>
        <dsp:cNvPr id="0" name=""/>
        <dsp:cNvSpPr/>
      </dsp:nvSpPr>
      <dsp:spPr>
        <a:xfrm>
          <a:off x="1857252" y="426765"/>
          <a:ext cx="3995610" cy="3995610"/>
        </a:xfrm>
        <a:custGeom>
          <a:avLst/>
          <a:gdLst/>
          <a:ahLst/>
          <a:cxnLst/>
          <a:rect l="0" t="0" r="0" b="0"/>
          <a:pathLst>
            <a:path>
              <a:moveTo>
                <a:pt x="601712" y="568766"/>
              </a:moveTo>
              <a:arcTo wR="1997805" hR="1997805" stAng="13540089" swAng="15014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51D611-7255-4571-9899-38480EC3C98A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B585FB-F917-4D00-B9D9-AE242F822F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255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585FB-F917-4D00-B9D9-AE242F822FF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041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932B1F5-9A73-48A7-BA06-966F7CC2E479}" type="datetimeFigureOut">
              <a:rPr lang="zh-CN" altLang="en-US" smtClean="0"/>
              <a:t>2014/10/15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52284B6-8690-455A-A858-C84C15520E8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mailto:hanyh@ouchn.edu.cn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 rot="19140000">
            <a:off x="847559" y="1804788"/>
            <a:ext cx="5406696" cy="1204306"/>
          </a:xfrm>
        </p:spPr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在线课程建设</a:t>
            </a:r>
            <a:r>
              <a:rPr lang="zh-CN" altLang="en-US" dirty="0" smtClean="0"/>
              <a:t>经验分享：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sz="2400" dirty="0" smtClean="0"/>
              <a:t>课程设计、本土化策略与团队建设等</a:t>
            </a:r>
            <a:endParaRPr lang="zh-CN" altLang="en-US" sz="2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韩艳</a:t>
            </a:r>
            <a:r>
              <a:rPr lang="zh-CN" altLang="en-US" dirty="0" smtClean="0"/>
              <a:t>辉 外语教学部 </a:t>
            </a:r>
            <a:r>
              <a:rPr lang="en-US" altLang="zh-CN" dirty="0" smtClean="0"/>
              <a:t>2014.10.11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87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zh-CN" altLang="en-US" sz="4000" b="0" dirty="0" smtClean="0"/>
              <a:t>团队建设</a:t>
            </a:r>
            <a:endParaRPr lang="en-US" altLang="zh-CN" sz="4000" b="0" dirty="0" smtClean="0"/>
          </a:p>
          <a:p>
            <a:pPr marL="571500" indent="-571500">
              <a:buFont typeface="Wingdings" pitchFamily="2" charset="2"/>
              <a:buChar char="Ø"/>
            </a:pPr>
            <a:r>
              <a:rPr lang="zh-CN" altLang="en-US" sz="4000" b="0" dirty="0" smtClean="0"/>
              <a:t>课程</a:t>
            </a:r>
            <a:r>
              <a:rPr lang="zh-CN" altLang="en-US" sz="4000" b="0" dirty="0"/>
              <a:t>设计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zh-CN" altLang="en-US" sz="4000" b="0" dirty="0" smtClean="0"/>
              <a:t>本土化</a:t>
            </a:r>
            <a:r>
              <a:rPr lang="zh-CN" altLang="en-US" sz="4000" b="0" dirty="0"/>
              <a:t>策略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99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优秀的教师团队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  <p:pic>
        <p:nvPicPr>
          <p:cNvPr id="2050" name="Picture 2" descr="C:\Documents and Settings\1\Local Settings\Temporary Internet Files\Content.IE5\X0RMX78T\MC9004324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10" y="188640"/>
            <a:ext cx="1043204" cy="112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825" y="1100138"/>
            <a:ext cx="5964574" cy="3579812"/>
          </a:xfrm>
        </p:spPr>
      </p:pic>
    </p:spTree>
    <p:extLst>
      <p:ext uri="{BB962C8B-B14F-4D97-AF65-F5344CB8AC3E}">
        <p14:creationId xmlns:p14="http://schemas.microsoft.com/office/powerpoint/2010/main" val="158345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6000" dirty="0" smtClean="0">
                <a:latin typeface="幼圆" pitchFamily="49" charset="-122"/>
                <a:ea typeface="幼圆" pitchFamily="49" charset="-122"/>
              </a:rPr>
              <a:t>拉班子，搭台子</a:t>
            </a:r>
            <a:endParaRPr lang="zh-CN" altLang="en-US" sz="6000" dirty="0">
              <a:latin typeface="幼圆" pitchFamily="49" charset="-122"/>
              <a:ea typeface="幼圆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  <p:pic>
        <p:nvPicPr>
          <p:cNvPr id="7170" name="Picture 2" descr="C:\Documents and Settings\1\Local Settings\Temporary Internet Files\Content.IE5\YZ416WGY\MP9004421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584318"/>
            <a:ext cx="3269977" cy="217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60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招兵买马</a:t>
            </a:r>
            <a:endParaRPr lang="zh-CN" altLang="en-US" dirty="0"/>
          </a:p>
        </p:txBody>
      </p:sp>
      <p:pic>
        <p:nvPicPr>
          <p:cNvPr id="1026" name="Picture 2" descr="D:\David\中央电大\1管理的课程\新专业改革\媒体辅助英语教学（本）\媒体辅助招贤榜new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5309"/>
            <a:ext cx="3816424" cy="684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1\Local Settings\Temporary Internet Files\Content.IE5\YSPMN50X\MP9004490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82725" flipV="1">
            <a:off x="669851" y="2330052"/>
            <a:ext cx="2063130" cy="2250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669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招兵买马 忽悠策略</a:t>
            </a:r>
            <a:endParaRPr lang="zh-CN" altLang="en-US" dirty="0"/>
          </a:p>
        </p:txBody>
      </p:sp>
      <p:pic>
        <p:nvPicPr>
          <p:cNvPr id="1026" name="Picture 2" descr="D:\David\中央电大\1管理的课程\新专业改革\媒体辅助英语教学（本）\媒体辅助招贤榜new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68" b="33135"/>
          <a:stretch/>
        </p:blipFill>
        <p:spPr bwMode="auto">
          <a:xfrm>
            <a:off x="971599" y="1988840"/>
            <a:ext cx="793423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1196752"/>
            <a:ext cx="4314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幼圆" pitchFamily="49" charset="-122"/>
                <a:ea typeface="幼圆" pitchFamily="49" charset="-122"/>
              </a:rPr>
              <a:t>虚实结合：报酬</a:t>
            </a:r>
            <a:r>
              <a:rPr lang="en-US" altLang="zh-CN" sz="2800" dirty="0" smtClean="0">
                <a:latin typeface="幼圆" pitchFamily="49" charset="-122"/>
                <a:ea typeface="幼圆" pitchFamily="49" charset="-122"/>
              </a:rPr>
              <a:t>+</a:t>
            </a:r>
            <a:r>
              <a:rPr lang="zh-CN" altLang="en-US" sz="2800" dirty="0" smtClean="0">
                <a:latin typeface="幼圆" pitchFamily="49" charset="-122"/>
                <a:ea typeface="幼圆" pitchFamily="49" charset="-122"/>
              </a:rPr>
              <a:t>各种好处</a:t>
            </a:r>
            <a:endParaRPr lang="zh-CN" altLang="en-US" sz="2800" dirty="0">
              <a:latin typeface="幼圆" pitchFamily="49" charset="-122"/>
              <a:ea typeface="幼圆" pitchFamily="49" charset="-122"/>
            </a:endParaRPr>
          </a:p>
        </p:txBody>
      </p:sp>
      <p:pic>
        <p:nvPicPr>
          <p:cNvPr id="2050" name="Picture 2" descr="C:\Documents and Settings\1\Local Settings\Temporary Internet Files\Content.IE5\MZFKMRIF\MC9003910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60648"/>
            <a:ext cx="1698864" cy="131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35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2960" y="188640"/>
            <a:ext cx="7520940" cy="548640"/>
          </a:xfrm>
        </p:spPr>
        <p:txBody>
          <a:bodyPr/>
          <a:lstStyle/>
          <a:p>
            <a:r>
              <a:rPr lang="zh-CN" altLang="en-US" dirty="0" smtClean="0"/>
              <a:t>战法</a:t>
            </a:r>
            <a:endParaRPr lang="zh-CN" altLang="en-US" dirty="0"/>
          </a:p>
        </p:txBody>
      </p:sp>
      <p:sp>
        <p:nvSpPr>
          <p:cNvPr id="5" name="椭圆 4"/>
          <p:cNvSpPr/>
          <p:nvPr/>
        </p:nvSpPr>
        <p:spPr>
          <a:xfrm>
            <a:off x="1187624" y="764704"/>
            <a:ext cx="2160240" cy="129614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 Potatoes </a:t>
            </a:r>
            <a:r>
              <a:rPr lang="zh-CN" altLang="en-US" sz="2800" dirty="0" smtClean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战队</a:t>
            </a:r>
            <a:r>
              <a:rPr lang="en-US" altLang="zh-CN" sz="2800" dirty="0" smtClean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</a:t>
            </a:r>
            <a:endParaRPr lang="zh-CN" altLang="en-US" sz="2800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868144" y="908720"/>
            <a:ext cx="2160240" cy="129614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Voicethread</a:t>
            </a:r>
            <a:endParaRPr lang="en-US" altLang="zh-CN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zh-CN" sz="3200" dirty="0" smtClean="0">
                <a:solidFill>
                  <a:srgbClr val="C00000"/>
                </a:solidFill>
              </a:rPr>
              <a:t> </a:t>
            </a:r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战队</a:t>
            </a:r>
            <a:endParaRPr lang="zh-CN" altLang="en-US" sz="3200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187624" y="2636912"/>
            <a:ext cx="2160240" cy="129614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  <a:latin typeface="Arial" panose="020B0604020202020204" pitchFamily="34" charset="0"/>
                <a:ea typeface="黑体" panose="02010600030101010101" pitchFamily="2" charset="-122"/>
                <a:cs typeface="Arial" panose="020B0604020202020204" pitchFamily="34" charset="0"/>
              </a:rPr>
              <a:t>Office</a:t>
            </a:r>
            <a:r>
              <a:rPr lang="en-US" altLang="zh-CN" sz="3200" dirty="0" smtClean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战队</a:t>
            </a:r>
            <a:endParaRPr lang="zh-CN" altLang="en-US" sz="3200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940152" y="2564904"/>
            <a:ext cx="2160240" cy="129614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WIKI</a:t>
            </a:r>
          </a:p>
          <a:p>
            <a:pPr algn="ctr"/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战队</a:t>
            </a:r>
            <a:endParaRPr lang="zh-CN" altLang="en-US" sz="3200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563888" y="3717032"/>
            <a:ext cx="2160240" cy="129614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预备队</a:t>
            </a:r>
            <a:endParaRPr lang="zh-CN" altLang="en-US" sz="3200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" name="六边形 9"/>
          <p:cNvSpPr/>
          <p:nvPr/>
        </p:nvSpPr>
        <p:spPr>
          <a:xfrm>
            <a:off x="3707904" y="1772816"/>
            <a:ext cx="1872208" cy="1656184"/>
          </a:xfrm>
          <a:prstGeom prst="hexago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黑体" panose="02010600030101010101" pitchFamily="2" charset="-122"/>
                <a:ea typeface="黑体" panose="02010600030101010101" pitchFamily="2" charset="-122"/>
              </a:rPr>
              <a:t>国</a:t>
            </a:r>
            <a:r>
              <a:rPr lang="zh-CN" altLang="en-US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开</a:t>
            </a:r>
            <a:endParaRPr lang="en-US" altLang="zh-CN" sz="24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/>
            <a:r>
              <a:rPr lang="zh-CN" altLang="en-US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司令部</a:t>
            </a:r>
            <a:endParaRPr lang="en-US" altLang="zh-CN" sz="24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/>
            <a:r>
              <a:rPr lang="zh-CN" altLang="en-US" sz="2400" dirty="0">
                <a:latin typeface="黑体" panose="02010600030101010101" pitchFamily="2" charset="-122"/>
                <a:ea typeface="黑体" panose="02010600030101010101" pitchFamily="2" charset="-122"/>
              </a:rPr>
              <a:t>韩艳辉</a:t>
            </a:r>
          </a:p>
        </p:txBody>
      </p:sp>
      <p:sp>
        <p:nvSpPr>
          <p:cNvPr id="11" name="椭圆 10"/>
          <p:cNvSpPr/>
          <p:nvPr/>
        </p:nvSpPr>
        <p:spPr>
          <a:xfrm>
            <a:off x="3563888" y="44624"/>
            <a:ext cx="2160240" cy="129614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 Potatoes </a:t>
            </a:r>
            <a:r>
              <a:rPr lang="zh-CN" altLang="en-US" sz="2400" dirty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战</a:t>
            </a:r>
            <a:r>
              <a:rPr lang="zh-CN" altLang="en-US" sz="2400" dirty="0" smtClean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队</a:t>
            </a:r>
            <a:r>
              <a:rPr lang="en-US" altLang="zh-CN" sz="2400" dirty="0" smtClean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2</a:t>
            </a:r>
            <a:endParaRPr lang="zh-CN" altLang="en-US" sz="2400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3" name="左右箭头 12"/>
          <p:cNvSpPr/>
          <p:nvPr/>
        </p:nvSpPr>
        <p:spPr>
          <a:xfrm rot="1383001">
            <a:off x="3143648" y="1823042"/>
            <a:ext cx="827296" cy="229006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 w="31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22" name="左弧形箭头 21"/>
          <p:cNvSpPr/>
          <p:nvPr/>
        </p:nvSpPr>
        <p:spPr>
          <a:xfrm>
            <a:off x="1003605" y="1844824"/>
            <a:ext cx="540060" cy="1080120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左弧形箭头 23"/>
          <p:cNvSpPr/>
          <p:nvPr/>
        </p:nvSpPr>
        <p:spPr>
          <a:xfrm rot="11094186">
            <a:off x="7857532" y="1772816"/>
            <a:ext cx="540060" cy="1080120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左弧形箭头 24"/>
          <p:cNvSpPr/>
          <p:nvPr/>
        </p:nvSpPr>
        <p:spPr>
          <a:xfrm rot="18351770">
            <a:off x="2842001" y="3789040"/>
            <a:ext cx="540060" cy="1080120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左弧形箭头 25"/>
          <p:cNvSpPr/>
          <p:nvPr/>
        </p:nvSpPr>
        <p:spPr>
          <a:xfrm rot="14225254">
            <a:off x="6097587" y="3687131"/>
            <a:ext cx="515568" cy="1078791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左弧形箭头 26"/>
          <p:cNvSpPr/>
          <p:nvPr/>
        </p:nvSpPr>
        <p:spPr>
          <a:xfrm rot="4163275">
            <a:off x="2742280" y="-74207"/>
            <a:ext cx="540060" cy="1080120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左弧形箭头 27"/>
          <p:cNvSpPr/>
          <p:nvPr/>
        </p:nvSpPr>
        <p:spPr>
          <a:xfrm rot="7514940">
            <a:off x="5865326" y="-19530"/>
            <a:ext cx="540060" cy="1080120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左弧形箭头 28"/>
          <p:cNvSpPr/>
          <p:nvPr/>
        </p:nvSpPr>
        <p:spPr>
          <a:xfrm rot="11650898">
            <a:off x="2783393" y="1906920"/>
            <a:ext cx="466678" cy="856368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左弧形箭头 29"/>
          <p:cNvSpPr/>
          <p:nvPr/>
        </p:nvSpPr>
        <p:spPr>
          <a:xfrm rot="14282672">
            <a:off x="3313287" y="664806"/>
            <a:ext cx="466678" cy="856368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左弧形箭头 30"/>
          <p:cNvSpPr/>
          <p:nvPr/>
        </p:nvSpPr>
        <p:spPr>
          <a:xfrm rot="17891724">
            <a:off x="5591705" y="808822"/>
            <a:ext cx="466678" cy="856368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左弧形箭头 31"/>
          <p:cNvSpPr/>
          <p:nvPr/>
        </p:nvSpPr>
        <p:spPr>
          <a:xfrm rot="1026755">
            <a:off x="6084168" y="1946864"/>
            <a:ext cx="466678" cy="856368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左弧形箭头 32"/>
          <p:cNvSpPr/>
          <p:nvPr/>
        </p:nvSpPr>
        <p:spPr>
          <a:xfrm rot="3153677">
            <a:off x="5585023" y="3374379"/>
            <a:ext cx="466678" cy="856368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左弧形箭头 33"/>
          <p:cNvSpPr/>
          <p:nvPr/>
        </p:nvSpPr>
        <p:spPr>
          <a:xfrm rot="7887880">
            <a:off x="3236315" y="3341112"/>
            <a:ext cx="466678" cy="856368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左右箭头 35"/>
          <p:cNvSpPr/>
          <p:nvPr/>
        </p:nvSpPr>
        <p:spPr>
          <a:xfrm rot="5400000">
            <a:off x="4398471" y="1442289"/>
            <a:ext cx="576064" cy="229006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 w="31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38" name="左右箭头 37"/>
          <p:cNvSpPr/>
          <p:nvPr/>
        </p:nvSpPr>
        <p:spPr>
          <a:xfrm rot="5400000">
            <a:off x="4385489" y="3458513"/>
            <a:ext cx="576064" cy="229006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 w="31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39" name="左右箭头 38"/>
          <p:cNvSpPr/>
          <p:nvPr/>
        </p:nvSpPr>
        <p:spPr>
          <a:xfrm rot="9231707">
            <a:off x="5375111" y="1913196"/>
            <a:ext cx="692287" cy="236839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 w="31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40" name="左右箭头 39"/>
          <p:cNvSpPr/>
          <p:nvPr/>
        </p:nvSpPr>
        <p:spPr>
          <a:xfrm rot="9231707">
            <a:off x="3286879" y="2993316"/>
            <a:ext cx="692287" cy="236839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 w="31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41" name="左右箭头 40"/>
          <p:cNvSpPr/>
          <p:nvPr/>
        </p:nvSpPr>
        <p:spPr>
          <a:xfrm rot="1383001">
            <a:off x="5317072" y="3047178"/>
            <a:ext cx="827296" cy="229006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 w="31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62696" y="5437673"/>
            <a:ext cx="78790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国开韩氏战法</a:t>
            </a:r>
            <a:endParaRPr lang="en-US" altLang="zh-CN" sz="2000" dirty="0" smtClean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/>
            <a:endParaRPr lang="en-US" altLang="zh-CN" sz="2000" dirty="0" smtClean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集团作战，一站管理，分而不独，协调一致，执行有力，敢打胜仗。</a:t>
            </a:r>
            <a:endParaRPr lang="zh-CN" altLang="en-US" sz="2000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10" r="73099" b="30021"/>
          <a:stretch/>
        </p:blipFill>
        <p:spPr>
          <a:xfrm>
            <a:off x="3558694" y="5373216"/>
            <a:ext cx="509249" cy="505509"/>
          </a:xfrm>
          <a:prstGeom prst="rect">
            <a:avLst/>
          </a:prstGeom>
        </p:spPr>
      </p:pic>
      <p:sp>
        <p:nvSpPr>
          <p:cNvPr id="49" name="内容占位符 4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8610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  <p:pic>
        <p:nvPicPr>
          <p:cNvPr id="7" name="内容占位符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19" y="260648"/>
            <a:ext cx="7279189" cy="4752528"/>
          </a:xfrm>
        </p:spPr>
      </p:pic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54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运行</a:t>
            </a:r>
            <a:r>
              <a:rPr lang="zh-CN" altLang="en-US" dirty="0" smtClean="0"/>
              <a:t>小组（</a:t>
            </a:r>
            <a:r>
              <a:rPr lang="en-US" altLang="zh-CN" dirty="0" smtClean="0"/>
              <a:t>19</a:t>
            </a:r>
            <a:r>
              <a:rPr lang="zh-CN" altLang="en-US" dirty="0" smtClean="0"/>
              <a:t>→</a:t>
            </a:r>
            <a:r>
              <a:rPr lang="en-US" altLang="zh-CN" dirty="0" smtClean="0"/>
              <a:t>21</a:t>
            </a:r>
            <a:r>
              <a:rPr lang="zh-CN" altLang="en-US" dirty="0" smtClean="0"/>
              <a:t>人）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25" y="1280521"/>
            <a:ext cx="7521575" cy="3219045"/>
          </a:xfrm>
        </p:spPr>
      </p:pic>
    </p:spTree>
    <p:extLst>
      <p:ext uri="{BB962C8B-B14F-4D97-AF65-F5344CB8AC3E}">
        <p14:creationId xmlns:p14="http://schemas.microsoft.com/office/powerpoint/2010/main" val="177871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预备队（</a:t>
            </a:r>
            <a:r>
              <a:rPr lang="en-US" altLang="zh-CN" dirty="0" smtClean="0"/>
              <a:t>51</a:t>
            </a:r>
            <a:r>
              <a:rPr lang="zh-CN" altLang="en-US" dirty="0" smtClean="0"/>
              <a:t>人      </a:t>
            </a:r>
            <a:r>
              <a:rPr lang="en-US" altLang="zh-CN" dirty="0" smtClean="0"/>
              <a:t>19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21171"/>
            <a:ext cx="2808312" cy="511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左箭头 6"/>
          <p:cNvSpPr/>
          <p:nvPr/>
        </p:nvSpPr>
        <p:spPr>
          <a:xfrm>
            <a:off x="3059832" y="548680"/>
            <a:ext cx="504056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908720"/>
            <a:ext cx="2227834" cy="5848064"/>
          </a:xfrm>
        </p:spPr>
      </p:pic>
    </p:spTree>
    <p:extLst>
      <p:ext uri="{BB962C8B-B14F-4D97-AF65-F5344CB8AC3E}">
        <p14:creationId xmlns:p14="http://schemas.microsoft.com/office/powerpoint/2010/main" val="386830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内容占位符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1982728"/>
              </p:ext>
            </p:extLst>
          </p:nvPr>
        </p:nvGraphicFramePr>
        <p:xfrm>
          <a:off x="1902445" y="116632"/>
          <a:ext cx="7710115" cy="4849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10" r="73099" b="30021"/>
          <a:stretch/>
        </p:blipFill>
        <p:spPr>
          <a:xfrm>
            <a:off x="5148064" y="1916832"/>
            <a:ext cx="1224136" cy="12151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8175" y="980728"/>
            <a:ext cx="615553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/>
              <a:t>通讯设备</a:t>
            </a:r>
            <a:endParaRPr lang="zh-CN" altLang="en-US" sz="28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35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团队平移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zh-CN" sz="4000" dirty="0" smtClean="0"/>
          </a:p>
          <a:p>
            <a:r>
              <a:rPr lang="zh-CN" altLang="en-US" sz="4000" dirty="0" smtClean="0"/>
              <a:t>建设团队 → 教学团队</a:t>
            </a:r>
            <a:endParaRPr lang="zh-CN" altLang="en-US" sz="40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0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zh-CN" altLang="en-US" sz="4000" b="0" dirty="0" smtClean="0">
                <a:solidFill>
                  <a:schemeClr val="bg2"/>
                </a:solidFill>
              </a:rPr>
              <a:t>团队建设</a:t>
            </a:r>
            <a:endParaRPr lang="en-US" altLang="zh-CN" sz="4000" b="0" dirty="0" smtClean="0">
              <a:solidFill>
                <a:schemeClr val="bg2"/>
              </a:solidFill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zh-CN" altLang="en-US" sz="4000" b="0" dirty="0" smtClean="0"/>
              <a:t>课程</a:t>
            </a:r>
            <a:r>
              <a:rPr lang="zh-CN" altLang="en-US" sz="4000" b="0" dirty="0"/>
              <a:t>设计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zh-CN" altLang="en-US" sz="4000" b="0" dirty="0">
                <a:solidFill>
                  <a:schemeClr val="bg2"/>
                </a:solidFill>
              </a:rPr>
              <a:t>本土化策略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63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如何做到以学生为中心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CN" altLang="zh-CN" sz="3200" dirty="0">
                <a:latin typeface="黑体" panose="02010600030101010101" pitchFamily="2" charset="-122"/>
                <a:ea typeface="黑体" panose="02010600030101010101" pitchFamily="2" charset="-122"/>
              </a:rPr>
              <a:t>要想真正做到以学生为中心，需要</a:t>
            </a:r>
            <a:r>
              <a:rPr lang="zh-CN" altLang="zh-CN" sz="3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从</a:t>
            </a:r>
            <a:endParaRPr lang="en-US" altLang="zh-CN" sz="32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32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zh-CN" sz="3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内容设计</a:t>
            </a:r>
            <a:endParaRPr lang="en-US" altLang="zh-CN" sz="3200" dirty="0" smtClean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zh-CN" sz="3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网站设计</a:t>
            </a:r>
            <a:endParaRPr lang="en-US" altLang="zh-CN" sz="3200" dirty="0" smtClean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zh-CN" sz="3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支持服务</a:t>
            </a:r>
            <a:endParaRPr lang="en-US" altLang="zh-CN" sz="3200" dirty="0" smtClean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32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3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等</a:t>
            </a:r>
            <a:r>
              <a:rPr lang="zh-CN" altLang="zh-CN" sz="3200" dirty="0">
                <a:latin typeface="黑体" panose="02010600030101010101" pitchFamily="2" charset="-122"/>
                <a:ea typeface="黑体" panose="02010600030101010101" pitchFamily="2" charset="-122"/>
              </a:rPr>
              <a:t>方面着手。</a:t>
            </a:r>
          </a:p>
          <a:p>
            <a:endParaRPr lang="zh-CN" altLang="en-US" sz="32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73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96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内容设计</a:t>
            </a:r>
            <a:endParaRPr lang="zh-CN" altLang="en-US" sz="96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3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 smtClean="0"/>
              <a:t>首先</a:t>
            </a:r>
            <a:r>
              <a:rPr lang="zh-CN" altLang="zh-CN" dirty="0"/>
              <a:t>要有</a:t>
            </a:r>
            <a:r>
              <a:rPr lang="zh-CN" altLang="zh-CN" dirty="0" smtClean="0"/>
              <a:t>适合</a:t>
            </a:r>
            <a:r>
              <a:rPr lang="zh-CN" altLang="en-US" dirty="0"/>
              <a:t>学生</a:t>
            </a:r>
            <a:r>
              <a:rPr lang="zh-CN" altLang="zh-CN" dirty="0" smtClean="0"/>
              <a:t>的</a:t>
            </a:r>
            <a:r>
              <a:rPr lang="zh-CN" altLang="zh-CN" dirty="0"/>
              <a:t>学习</a:t>
            </a:r>
            <a:r>
              <a:rPr lang="zh-CN" altLang="zh-CN" dirty="0" smtClean="0"/>
              <a:t>内容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网络</a:t>
            </a:r>
            <a:r>
              <a:rPr lang="zh-CN" altLang="zh-CN" sz="2400" dirty="0">
                <a:latin typeface="黑体" panose="02010600030101010101" pitchFamily="2" charset="-122"/>
                <a:ea typeface="黑体" panose="02010600030101010101" pitchFamily="2" charset="-122"/>
              </a:rPr>
              <a:t>核心</a:t>
            </a:r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课程建设</a:t>
            </a:r>
            <a:r>
              <a:rPr lang="zh-CN" altLang="zh-CN" sz="2400" dirty="0">
                <a:latin typeface="黑体" panose="02010600030101010101" pitchFamily="2" charset="-122"/>
                <a:ea typeface="黑体" panose="02010600030101010101" pitchFamily="2" charset="-122"/>
              </a:rPr>
              <a:t>之初</a:t>
            </a:r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要做</a:t>
            </a:r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大量</a:t>
            </a:r>
            <a:r>
              <a:rPr lang="zh-CN" altLang="zh-CN" sz="2400" dirty="0">
                <a:latin typeface="黑体" panose="02010600030101010101" pitchFamily="2" charset="-122"/>
                <a:ea typeface="黑体" panose="02010600030101010101" pitchFamily="2" charset="-122"/>
              </a:rPr>
              <a:t>的调查研究工作</a:t>
            </a:r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en-US" altLang="zh-CN" sz="24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4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研究国内外</a:t>
            </a:r>
            <a:r>
              <a:rPr lang="zh-CN" altLang="zh-CN" sz="2400" dirty="0">
                <a:latin typeface="黑体" panose="02010600030101010101" pitchFamily="2" charset="-122"/>
                <a:ea typeface="黑体" panose="02010600030101010101" pitchFamily="2" charset="-122"/>
              </a:rPr>
              <a:t>文献以及教学</a:t>
            </a:r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实践</a:t>
            </a:r>
            <a:r>
              <a:rPr lang="zh-CN" altLang="en-US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；</a:t>
            </a:r>
            <a:endParaRPr lang="en-US" altLang="zh-CN" sz="24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征求专家</a:t>
            </a:r>
            <a:r>
              <a:rPr lang="zh-CN" altLang="zh-CN" sz="2400" dirty="0">
                <a:latin typeface="黑体" panose="02010600030101010101" pitchFamily="2" charset="-122"/>
                <a:ea typeface="黑体" panose="02010600030101010101" pitchFamily="2" charset="-122"/>
              </a:rPr>
              <a:t>的意见和</a:t>
            </a:r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建议</a:t>
            </a:r>
            <a:r>
              <a:rPr lang="zh-CN" altLang="en-US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；</a:t>
            </a:r>
            <a:endParaRPr lang="en-US" altLang="zh-CN" sz="24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重点</a:t>
            </a:r>
            <a:r>
              <a:rPr lang="zh-CN" altLang="zh-CN" sz="2400" dirty="0">
                <a:latin typeface="黑体" panose="02010600030101010101" pitchFamily="2" charset="-122"/>
                <a:ea typeface="黑体" panose="02010600030101010101" pitchFamily="2" charset="-122"/>
              </a:rPr>
              <a:t>征求了</a:t>
            </a:r>
            <a:r>
              <a:rPr lang="zh-CN" altLang="zh-CN" sz="24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教学一线</a:t>
            </a:r>
            <a:r>
              <a:rPr lang="zh-CN" altLang="zh-CN" sz="2400" dirty="0">
                <a:latin typeface="黑体" panose="02010600030101010101" pitchFamily="2" charset="-122"/>
                <a:ea typeface="黑体" panose="02010600030101010101" pitchFamily="2" charset="-122"/>
              </a:rPr>
              <a:t>英语教师们的意见和</a:t>
            </a:r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建议</a:t>
            </a:r>
            <a:r>
              <a:rPr lang="zh-CN" altLang="en-US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；</a:t>
            </a:r>
            <a:endParaRPr lang="en-US" altLang="zh-CN" sz="24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最终形成课程</a:t>
            </a:r>
            <a:r>
              <a:rPr lang="zh-CN" altLang="zh-CN" sz="24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框架</a:t>
            </a:r>
            <a:r>
              <a:rPr lang="zh-CN" altLang="en-US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等文件</a:t>
            </a:r>
            <a:r>
              <a:rPr lang="zh-CN" altLang="zh-CN" sz="2400" dirty="0" smtClean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zh-CN" sz="24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zh-CN" altLang="en-US" sz="24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98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为什么要增加学习指南与破冰行动模块</a:t>
            </a:r>
            <a:r>
              <a:rPr lang="zh-CN" altLang="zh-CN" dirty="0" smtClean="0"/>
              <a:t>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lnSpcReduction="10000"/>
          </a:bodyPr>
          <a:lstStyle/>
          <a:p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中英三门</a:t>
            </a:r>
            <a:r>
              <a:rPr lang="zh-CN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课</a:t>
            </a:r>
            <a:r>
              <a:rPr lang="en-US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在线学习辅导</a:t>
            </a:r>
            <a:r>
              <a:rPr lang="en-US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的辅学</a:t>
            </a:r>
            <a:r>
              <a:rPr lang="zh-CN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实践</a:t>
            </a:r>
            <a:r>
              <a:rPr lang="en-US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r>
              <a:rPr lang="en-US" altLang="zh-CN" sz="2400" b="0" i="1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2" charset="-122"/>
                <a:cs typeface="Arial" panose="020B0604020202020204" pitchFamily="34" charset="0"/>
              </a:rPr>
              <a:t>etutor.crtvu.cn</a:t>
            </a:r>
          </a:p>
          <a:p>
            <a:endParaRPr lang="en-US" altLang="zh-CN" sz="20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对于我们的学生来说，他们一般对</a:t>
            </a:r>
            <a:r>
              <a:rPr lang="zh-CN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在线学习不是很了解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，会出现不适应，所以一定要在第一周的学习中，给他们以针对性的辅导，包括如何学习这门网络课程，需要注意什么等</a:t>
            </a:r>
            <a:r>
              <a:rPr lang="zh-CN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en-US" altLang="zh-CN" sz="20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0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另外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破冰行动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也是非常关键的。现代教育早已不是学生个人单打独斗的年代了，他们需要合作学习，这就需要快速形成在线学习的</a:t>
            </a:r>
            <a:r>
              <a:rPr lang="zh-CN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社区的氛围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，避免孤独感，为后面的合作学习奠定基础。通过辅学实践看，这个环节比较成功，在问卷中也得到了体现。</a:t>
            </a:r>
            <a:endParaRPr lang="en-US" altLang="zh-CN" sz="20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5580112" y="1268760"/>
            <a:ext cx="504056" cy="1440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3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6929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内容设计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CN" altLang="zh-CN" sz="28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学习资源</a:t>
            </a:r>
            <a:r>
              <a:rPr lang="en-US" altLang="zh-CN" sz="28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+</a:t>
            </a:r>
            <a:r>
              <a:rPr lang="zh-CN" altLang="zh-CN" sz="28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任务</a:t>
            </a:r>
            <a:r>
              <a:rPr lang="zh-CN" altLang="zh-CN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等</a:t>
            </a:r>
            <a:endParaRPr lang="en-US" altLang="zh-CN" sz="28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8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学习资源适合</a:t>
            </a:r>
            <a:r>
              <a:rPr lang="en-US" altLang="zh-CN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+</a:t>
            </a:r>
            <a:r>
              <a:rPr lang="zh-CN" altLang="en-US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够用：文字</a:t>
            </a:r>
            <a:r>
              <a:rPr lang="zh-CN" altLang="en-US" sz="2800" dirty="0">
                <a:latin typeface="黑体" panose="02010600030101010101" pitchFamily="2" charset="-122"/>
                <a:ea typeface="黑体" panose="02010600030101010101" pitchFamily="2" charset="-122"/>
              </a:rPr>
              <a:t>（和或）</a:t>
            </a:r>
            <a:r>
              <a:rPr lang="zh-CN" altLang="en-US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图文（和或）视频（多种）等。</a:t>
            </a:r>
            <a:endParaRPr lang="en-US" altLang="zh-CN" sz="28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8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任务适合</a:t>
            </a:r>
            <a:r>
              <a:rPr lang="en-US" altLang="zh-CN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+</a:t>
            </a:r>
            <a:r>
              <a:rPr lang="zh-CN" altLang="en-US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易操作。</a:t>
            </a:r>
            <a:endParaRPr lang="en-US" altLang="zh-CN" sz="28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5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媒体辅助英语教学 问卷反馈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2959" y="1100628"/>
            <a:ext cx="8048213" cy="3579849"/>
          </a:xfrm>
        </p:spPr>
        <p:txBody>
          <a:bodyPr>
            <a:normAutofit/>
          </a:bodyPr>
          <a:lstStyle/>
          <a:p>
            <a:endParaRPr lang="en-US" altLang="zh-CN" sz="22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en-US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90</a:t>
            </a:r>
            <a:r>
              <a:rPr lang="en-US" altLang="zh-CN" sz="2200" dirty="0">
                <a:latin typeface="黑体" panose="02010600030101010101" pitchFamily="2" charset="-122"/>
                <a:ea typeface="黑体" panose="02010600030101010101" pitchFamily="2" charset="-122"/>
              </a:rPr>
              <a:t>%</a:t>
            </a:r>
            <a:r>
              <a:rPr lang="zh-CN" altLang="zh-CN" sz="2200" dirty="0">
                <a:latin typeface="黑体" panose="02010600030101010101" pitchFamily="2" charset="-122"/>
                <a:ea typeface="黑体" panose="02010600030101010101" pitchFamily="2" charset="-122"/>
              </a:rPr>
              <a:t>的</a:t>
            </a:r>
            <a:r>
              <a:rPr lang="zh-CN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学生</a:t>
            </a:r>
            <a:r>
              <a:rPr lang="en-US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zh-CN" sz="2200" dirty="0">
                <a:latin typeface="黑体" panose="02010600030101010101" pitchFamily="2" charset="-122"/>
                <a:ea typeface="黑体" panose="02010600030101010101" pitchFamily="2" charset="-122"/>
              </a:rPr>
              <a:t>认为本课程图文或视频的</a:t>
            </a:r>
            <a:r>
              <a:rPr lang="zh-CN" altLang="zh-CN" sz="22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讲解清楚</a:t>
            </a:r>
            <a:r>
              <a:rPr lang="en-US" altLang="zh-CN" sz="2200" dirty="0"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en-US" altLang="zh-CN" sz="22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2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en-US" altLang="zh-CN" sz="2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100%“</a:t>
            </a:r>
            <a:r>
              <a:rPr lang="zh-CN" altLang="zh-CN" sz="22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认为图文和视频的形式够</a:t>
            </a:r>
            <a:r>
              <a:rPr lang="zh-CN" altLang="zh-CN" sz="2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丰富</a:t>
            </a:r>
            <a:r>
              <a:rPr lang="en-US" altLang="zh-CN" sz="2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zh-CN" sz="2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r>
              <a:rPr lang="zh-CN" altLang="en-US" sz="2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（</a:t>
            </a:r>
            <a:r>
              <a:rPr lang="zh-CN" altLang="en-US" sz="2200" b="0" i="1" u="sng" dirty="0" smtClean="0">
                <a:latin typeface="黑体" panose="02010600030101010101" pitchFamily="2" charset="-122"/>
                <a:ea typeface="黑体" panose="02010600030101010101" pitchFamily="2" charset="-122"/>
              </a:rPr>
              <a:t>客观看待全媒体</a:t>
            </a:r>
            <a:r>
              <a:rPr lang="zh-CN" altLang="en-US" sz="2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）</a:t>
            </a:r>
            <a:endParaRPr lang="en-US" altLang="zh-CN" sz="2200" dirty="0" smtClean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2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en-US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97%</a:t>
            </a:r>
            <a:r>
              <a:rPr lang="zh-CN" altLang="en-US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认为</a:t>
            </a:r>
            <a:r>
              <a:rPr lang="zh-CN" altLang="zh-CN" sz="2200" dirty="0">
                <a:latin typeface="黑体" panose="02010600030101010101" pitchFamily="2" charset="-122"/>
                <a:ea typeface="黑体" panose="02010600030101010101" pitchFamily="2" charset="-122"/>
              </a:rPr>
              <a:t>本课程</a:t>
            </a:r>
            <a:r>
              <a:rPr lang="zh-CN" altLang="zh-CN" sz="22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重点、难点</a:t>
            </a:r>
            <a:r>
              <a:rPr lang="zh-CN" altLang="zh-CN" sz="2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突出</a:t>
            </a:r>
            <a:r>
              <a:rPr lang="zh-CN" altLang="en-US" sz="22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”，</a:t>
            </a:r>
            <a:r>
              <a:rPr lang="en-US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97%</a:t>
            </a:r>
            <a:r>
              <a:rPr lang="zh-CN" altLang="en-US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认为</a:t>
            </a:r>
            <a:r>
              <a:rPr lang="zh-CN" altLang="zh-CN" sz="22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按周</a:t>
            </a:r>
            <a:r>
              <a:rPr lang="zh-CN" altLang="zh-CN" sz="2200" dirty="0">
                <a:latin typeface="黑体" panose="02010600030101010101" pitchFamily="2" charset="-122"/>
                <a:ea typeface="黑体" panose="02010600030101010101" pitchFamily="2" charset="-122"/>
              </a:rPr>
              <a:t>组织学习的形式</a:t>
            </a:r>
            <a:r>
              <a:rPr lang="zh-CN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很好</a:t>
            </a:r>
            <a:r>
              <a:rPr lang="zh-CN" altLang="en-US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zh-CN" sz="2200" dirty="0" smtClean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zh-CN" sz="22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09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建议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建议</a:t>
            </a:r>
            <a:r>
              <a:rPr lang="zh-CN" altLang="zh-CN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课程</a:t>
            </a:r>
            <a:r>
              <a:rPr lang="zh-CN" altLang="en-US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学习周期</a:t>
            </a:r>
            <a:r>
              <a:rPr lang="zh-CN" altLang="zh-CN" sz="28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以</a:t>
            </a:r>
            <a:r>
              <a:rPr lang="zh-CN" altLang="zh-CN" sz="28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周为</a:t>
            </a:r>
            <a:r>
              <a:rPr lang="zh-CN" altLang="zh-CN" sz="28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单位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；</a:t>
            </a:r>
            <a:endParaRPr lang="en-US" altLang="zh-CN" sz="2800" dirty="0" smtClean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800" dirty="0" smtClean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每个</a:t>
            </a:r>
            <a:r>
              <a:rPr lang="zh-CN" altLang="zh-CN" sz="2800" dirty="0">
                <a:latin typeface="黑体" panose="02010600030101010101" pitchFamily="2" charset="-122"/>
                <a:ea typeface="黑体" panose="02010600030101010101" pitchFamily="2" charset="-122"/>
              </a:rPr>
              <a:t>模块作业的完成</a:t>
            </a:r>
            <a:r>
              <a:rPr lang="zh-CN" altLang="zh-CN" sz="28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时间长度</a:t>
            </a:r>
            <a:r>
              <a:rPr lang="zh-CN" altLang="zh-CN" sz="2800" dirty="0">
                <a:latin typeface="黑体" panose="02010600030101010101" pitchFamily="2" charset="-122"/>
                <a:ea typeface="黑体" panose="02010600030101010101" pitchFamily="2" charset="-122"/>
              </a:rPr>
              <a:t>以及每个模块作业的互评</a:t>
            </a:r>
            <a:r>
              <a:rPr lang="zh-CN" altLang="zh-CN" sz="28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时间</a:t>
            </a:r>
            <a:r>
              <a:rPr lang="zh-CN" altLang="zh-CN" sz="28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长度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要人性化。</a:t>
            </a:r>
            <a:endParaRPr lang="zh-CN" altLang="en-US" sz="28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73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课程</a:t>
            </a:r>
            <a:r>
              <a:rPr lang="zh-CN" altLang="en-US" dirty="0" smtClean="0">
                <a:solidFill>
                  <a:srgbClr val="FF0000"/>
                </a:solidFill>
              </a:rPr>
              <a:t>考核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ln w="76200">
            <a:solidFill>
              <a:schemeClr val="accent3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这门课大胆地采用了</a:t>
            </a:r>
            <a:r>
              <a:rPr lang="en-US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100%</a:t>
            </a:r>
            <a:r>
              <a:rPr lang="zh-CN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形成性考核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的方式，不设终结性考试</a:t>
            </a:r>
            <a:r>
              <a:rPr lang="zh-CN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en-US" altLang="zh-CN" sz="20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0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形成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性考核是对学生学习过程的综合评价，包括完成模块学习活动（任务）、参与论坛讨论、在线学习情况等</a:t>
            </a:r>
            <a:r>
              <a:rPr lang="zh-CN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en-US" altLang="zh-CN" sz="2000" dirty="0" smtClean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0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30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不管</a:t>
            </a:r>
            <a:r>
              <a:rPr lang="zh-CN" altLang="zh-CN" sz="3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什么样的考核方式，都要确保质量。只要能够监控学生的</a:t>
            </a:r>
            <a:r>
              <a:rPr lang="zh-CN" altLang="zh-CN" sz="3000" dirty="0">
                <a:solidFill>
                  <a:schemeClr val="accent3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学习过程</a:t>
            </a:r>
            <a:r>
              <a:rPr lang="zh-CN" altLang="zh-CN" sz="3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并保证学习质量，那么这样的考核就是科学的，可以接受的</a:t>
            </a:r>
            <a:r>
              <a:rPr lang="zh-CN" altLang="zh-CN" sz="30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en-US" altLang="zh-CN" sz="3000" dirty="0" smtClean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0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000" dirty="0" smtClean="0">
                <a:latin typeface="黑体" panose="02010600030101010101" pitchFamily="2" charset="-122"/>
                <a:ea typeface="黑体" panose="02010600030101010101" pitchFamily="2" charset="-122"/>
              </a:rPr>
              <a:t>问卷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中，针对“我认为本课程采用</a:t>
            </a:r>
            <a:r>
              <a:rPr lang="en-US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100%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的形成性考核的形式是合理的</a:t>
            </a:r>
            <a:r>
              <a:rPr lang="en-US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en-US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90%</a:t>
            </a:r>
            <a:r>
              <a:rPr lang="zh-CN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的学生表示</a:t>
            </a:r>
            <a:r>
              <a:rPr lang="en-US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同意</a:t>
            </a:r>
            <a:r>
              <a:rPr lang="en-US" altLang="zh-CN" sz="200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，其中</a:t>
            </a:r>
            <a:r>
              <a:rPr lang="en-US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43%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的学生选择了</a:t>
            </a:r>
            <a:r>
              <a:rPr lang="en-US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非常同意</a:t>
            </a:r>
            <a:r>
              <a:rPr lang="en-US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zh-CN" sz="2000" dirty="0">
                <a:latin typeface="黑体" panose="02010600030101010101" pitchFamily="2" charset="-122"/>
                <a:ea typeface="黑体" panose="02010600030101010101" pitchFamily="2" charset="-122"/>
              </a:rPr>
              <a:t>。这说明，绝大多数学生对于这种考核方式是认可的。</a:t>
            </a:r>
            <a:endParaRPr lang="zh-CN" altLang="en-US" sz="20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2050" name="Picture 2" descr="C:\Users\IBM\AppData\Local\Microsoft\Windows\Temporary Internet Files\Content.IE5\Z8LD1IBY\MC9002328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897" y="4365104"/>
            <a:ext cx="1614535" cy="184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BM\AppData\Local\Microsoft\Windows\Temporary Internet Files\Content.IE5\Z8LD1IBY\MC9002328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32" y="2852936"/>
            <a:ext cx="951284" cy="108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6164535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7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      严冰校长的话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10992" y="1073287"/>
            <a:ext cx="7709480" cy="3579849"/>
          </a:xfrm>
        </p:spPr>
        <p:txBody>
          <a:bodyPr>
            <a:normAutofit/>
          </a:bodyPr>
          <a:lstStyle/>
          <a:p>
            <a:endParaRPr lang="en-US" altLang="zh-CN" sz="3600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32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教学部一定要死死咬住课程和</a:t>
            </a:r>
            <a:r>
              <a:rPr lang="zh-CN" altLang="en-US" sz="4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过程</a:t>
            </a:r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！”</a:t>
            </a:r>
            <a:endParaRPr lang="en-US" altLang="zh-CN" sz="3600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algn="r"/>
            <a:r>
              <a:rPr lang="zh-CN" altLang="en-US" sz="2400" dirty="0" smtClean="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（严冰</a:t>
            </a:r>
            <a:r>
              <a:rPr lang="en-US" altLang="zh-CN" sz="2400" dirty="0" smtClean="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,2014</a:t>
            </a:r>
            <a:r>
              <a:rPr lang="zh-CN" altLang="en-US" sz="2400" dirty="0" smtClean="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）</a:t>
            </a:r>
            <a:endParaRPr lang="zh-CN" altLang="en-US" sz="2400" dirty="0">
              <a:solidFill>
                <a:srgbClr val="0070C0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1026" name="Picture 2" descr="c:\documents and settings\1\application data\360se6\User Data\temp\9864a23173dc63ec5fdf0e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1064518" cy="14993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42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9600" dirty="0">
                <a:latin typeface="黑体" panose="02010600030101010101" pitchFamily="2" charset="-122"/>
                <a:ea typeface="黑体" panose="02010600030101010101" pitchFamily="2" charset="-122"/>
              </a:rPr>
              <a:t>网站</a:t>
            </a:r>
            <a:r>
              <a:rPr lang="zh-CN" altLang="en-US" sz="9600" dirty="0" smtClean="0">
                <a:latin typeface="黑体" panose="02010600030101010101" pitchFamily="2" charset="-122"/>
                <a:ea typeface="黑体" panose="02010600030101010101" pitchFamily="2" charset="-122"/>
              </a:rPr>
              <a:t>设计</a:t>
            </a:r>
            <a:endParaRPr lang="zh-CN" altLang="en-US" sz="96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16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网站设计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latin typeface="幼圆" panose="02010509060101010101" pitchFamily="49" charset="-122"/>
                <a:ea typeface="幼圆" panose="02010509060101010101" pitchFamily="49" charset="-122"/>
              </a:rPr>
              <a:t>简约</a:t>
            </a:r>
            <a:endParaRPr lang="en-US" altLang="zh-CN" sz="2800" dirty="0" smtClean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幼圆" panose="02010509060101010101" pitchFamily="49" charset="-122"/>
                <a:ea typeface="幼圆" panose="02010509060101010101" pitchFamily="49" charset="-122"/>
              </a:rPr>
              <a:t>导航</a:t>
            </a:r>
            <a:r>
              <a:rPr lang="zh-CN" altLang="en-US" sz="2800" dirty="0" smtClean="0">
                <a:latin typeface="幼圆" panose="02010509060101010101" pitchFamily="49" charset="-122"/>
                <a:ea typeface="幼圆" panose="02010509060101010101" pitchFamily="49" charset="-122"/>
              </a:rPr>
              <a:t>清晰</a:t>
            </a:r>
            <a:endParaRPr lang="en-US" altLang="zh-CN" sz="28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latin typeface="幼圆" panose="02010509060101010101" pitchFamily="49" charset="-122"/>
                <a:ea typeface="幼圆" panose="02010509060101010101" pitchFamily="49" charset="-122"/>
              </a:rPr>
              <a:t>只有两级页面（层级越少越好）</a:t>
            </a:r>
            <a:endParaRPr lang="en-US" altLang="zh-CN" sz="2800" dirty="0" smtClean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latin typeface="幼圆" panose="02010509060101010101" pitchFamily="49" charset="-122"/>
                <a:ea typeface="幼圆" panose="02010509060101010101" pitchFamily="49" charset="-122"/>
              </a:rPr>
              <a:t>谈话式串联</a:t>
            </a:r>
            <a:r>
              <a:rPr lang="en-US" altLang="zh-CN" sz="2800" dirty="0">
                <a:latin typeface="幼圆" panose="02010509060101010101" pitchFamily="49" charset="-122"/>
                <a:ea typeface="幼圆" panose="02010509060101010101" pitchFamily="49" charset="-122"/>
              </a:rPr>
              <a:t>“</a:t>
            </a:r>
            <a:r>
              <a:rPr lang="zh-CN" altLang="zh-CN" sz="2800" dirty="0">
                <a:latin typeface="幼圆" panose="02010509060101010101" pitchFamily="49" charset="-122"/>
                <a:ea typeface="幼圆" panose="02010509060101010101" pitchFamily="49" charset="-122"/>
              </a:rPr>
              <a:t>学习资源</a:t>
            </a:r>
            <a:r>
              <a:rPr lang="en-US" altLang="zh-CN" sz="2800" dirty="0">
                <a:latin typeface="幼圆" panose="02010509060101010101" pitchFamily="49" charset="-122"/>
                <a:ea typeface="幼圆" panose="02010509060101010101" pitchFamily="49" charset="-122"/>
              </a:rPr>
              <a:t>”</a:t>
            </a:r>
            <a:r>
              <a:rPr lang="zh-CN" altLang="zh-CN" sz="2800" dirty="0">
                <a:latin typeface="幼圆" panose="02010509060101010101" pitchFamily="49" charset="-122"/>
                <a:ea typeface="幼圆" panose="02010509060101010101" pitchFamily="49" charset="-122"/>
              </a:rPr>
              <a:t>和</a:t>
            </a:r>
            <a:r>
              <a:rPr lang="en-US" altLang="zh-CN" sz="2800" dirty="0">
                <a:latin typeface="幼圆" panose="02010509060101010101" pitchFamily="49" charset="-122"/>
                <a:ea typeface="幼圆" panose="02010509060101010101" pitchFamily="49" charset="-122"/>
              </a:rPr>
              <a:t>“</a:t>
            </a:r>
            <a:r>
              <a:rPr lang="zh-CN" altLang="zh-CN" sz="2800" dirty="0">
                <a:latin typeface="幼圆" panose="02010509060101010101" pitchFamily="49" charset="-122"/>
                <a:ea typeface="幼圆" panose="02010509060101010101" pitchFamily="49" charset="-122"/>
              </a:rPr>
              <a:t>学习任务</a:t>
            </a:r>
            <a:r>
              <a:rPr lang="en-US" altLang="zh-CN" sz="2800" dirty="0" smtClean="0">
                <a:latin typeface="幼圆" panose="02010509060101010101" pitchFamily="49" charset="-122"/>
                <a:ea typeface="幼圆" panose="02010509060101010101" pitchFamily="49" charset="-122"/>
              </a:rPr>
              <a:t>”</a:t>
            </a:r>
          </a:p>
          <a:p>
            <a:endParaRPr lang="en-US" altLang="zh-CN" sz="28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sz="28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074" name="Picture 2" descr="C:\Users\IBM\AppData\Local\Microsoft\Windows\Temporary Internet Files\Content.IE5\Z8LD1IBY\MC9002936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094" y="3212976"/>
            <a:ext cx="1619402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966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气泡导航，快速熟悉课程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782" y="1100138"/>
            <a:ext cx="6629926" cy="46331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636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74" y="0"/>
            <a:ext cx="8668617" cy="5013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15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6943725" cy="46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27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互动</a:t>
            </a:r>
            <a:r>
              <a:rPr lang="zh-CN" altLang="en-US" dirty="0"/>
              <a:t>评价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  <p:pic>
        <p:nvPicPr>
          <p:cNvPr id="8" name="内容占位符 7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165"/>
          <a:stretch/>
        </p:blipFill>
        <p:spPr>
          <a:xfrm>
            <a:off x="795266" y="956122"/>
            <a:ext cx="7737174" cy="4057054"/>
          </a:xfrm>
        </p:spPr>
      </p:pic>
    </p:spTree>
    <p:extLst>
      <p:ext uri="{BB962C8B-B14F-4D97-AF65-F5344CB8AC3E}">
        <p14:creationId xmlns:p14="http://schemas.microsoft.com/office/powerpoint/2010/main" val="106733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9000" dirty="0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学习支持服务</a:t>
            </a:r>
            <a:endParaRPr lang="zh-CN" altLang="en-US" sz="9000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42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教师团队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zh-CN" sz="3600" dirty="0">
                <a:latin typeface="幼圆" panose="02010509060101010101" pitchFamily="49" charset="-122"/>
                <a:ea typeface="幼圆" panose="02010509060101010101" pitchFamily="49" charset="-122"/>
              </a:rPr>
              <a:t>在支持服务方面，教师团队</a:t>
            </a:r>
            <a:r>
              <a:rPr lang="zh-CN" altLang="zh-CN" sz="3600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打破了地域限制</a:t>
            </a:r>
            <a:r>
              <a:rPr lang="zh-CN" altLang="zh-CN" sz="3600" dirty="0">
                <a:latin typeface="幼圆" panose="02010509060101010101" pitchFamily="49" charset="-122"/>
                <a:ea typeface="幼圆" panose="02010509060101010101" pitchFamily="49" charset="-122"/>
              </a:rPr>
              <a:t>，分工合作而相互间又密切配合，实现了从星期一到</a:t>
            </a:r>
            <a:r>
              <a:rPr lang="zh-CN" altLang="zh-CN" sz="3600" dirty="0" smtClean="0">
                <a:latin typeface="幼圆" panose="02010509060101010101" pitchFamily="49" charset="-122"/>
                <a:ea typeface="幼圆" panose="02010509060101010101" pitchFamily="49" charset="-122"/>
              </a:rPr>
              <a:t>星期</a:t>
            </a:r>
            <a:r>
              <a:rPr lang="zh-CN" altLang="en-US" sz="3600" dirty="0" smtClean="0">
                <a:latin typeface="幼圆" panose="02010509060101010101" pitchFamily="49" charset="-122"/>
                <a:ea typeface="幼圆" panose="02010509060101010101" pitchFamily="49" charset="-122"/>
              </a:rPr>
              <a:t>七</a:t>
            </a:r>
            <a:r>
              <a:rPr lang="zh-CN" altLang="en-US" sz="3600" dirty="0"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zh-CN" altLang="zh-CN" sz="3600" dirty="0" smtClean="0">
                <a:latin typeface="幼圆" panose="02010509060101010101" pitchFamily="49" charset="-122"/>
                <a:ea typeface="幼圆" panose="02010509060101010101" pitchFamily="49" charset="-122"/>
              </a:rPr>
              <a:t>每天白天</a:t>
            </a:r>
            <a:r>
              <a:rPr lang="en-US" altLang="zh-CN" sz="3600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8</a:t>
            </a:r>
            <a:r>
              <a:rPr lang="zh-CN" altLang="en-US" sz="3600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</a:t>
            </a:r>
            <a:r>
              <a:rPr lang="zh-CN" altLang="zh-CN" sz="3600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一直</a:t>
            </a:r>
            <a:r>
              <a:rPr lang="zh-CN" altLang="zh-CN" sz="3600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到</a:t>
            </a:r>
            <a:r>
              <a:rPr lang="zh-CN" altLang="zh-CN" sz="3600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晚上</a:t>
            </a:r>
            <a:r>
              <a:rPr lang="en-US" altLang="zh-CN" sz="3600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24</a:t>
            </a:r>
            <a:r>
              <a:rPr lang="zh-CN" altLang="zh-CN" sz="3600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</a:t>
            </a:r>
            <a:r>
              <a:rPr lang="zh-CN" altLang="zh-CN" sz="3600" dirty="0">
                <a:latin typeface="幼圆" panose="02010509060101010101" pitchFamily="49" charset="-122"/>
                <a:ea typeface="幼圆" panose="02010509060101010101" pitchFamily="49" charset="-122"/>
              </a:rPr>
              <a:t>不间断的支持服务。</a:t>
            </a:r>
            <a:endParaRPr lang="zh-CN" altLang="en-US" sz="36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27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内容占位符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7628513"/>
              </p:ext>
            </p:extLst>
          </p:nvPr>
        </p:nvGraphicFramePr>
        <p:xfrm>
          <a:off x="1902445" y="116632"/>
          <a:ext cx="7710115" cy="4849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10" r="73099" b="30021"/>
          <a:stretch/>
        </p:blipFill>
        <p:spPr>
          <a:xfrm>
            <a:off x="5148064" y="1916832"/>
            <a:ext cx="1224136" cy="12151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8175" y="980728"/>
            <a:ext cx="615553" cy="26058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黑体" panose="02010600030101010101" pitchFamily="2" charset="-122"/>
                <a:ea typeface="黑体" panose="02010600030101010101" pitchFamily="2" charset="-122"/>
              </a:rPr>
              <a:t>支持服务的手段</a:t>
            </a:r>
            <a:endParaRPr lang="zh-CN" altLang="en-US" sz="28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91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zh-CN" altLang="en-US" sz="4000" b="0" dirty="0" smtClean="0">
                <a:solidFill>
                  <a:schemeClr val="bg2"/>
                </a:solidFill>
              </a:rPr>
              <a:t>团队建设</a:t>
            </a:r>
            <a:endParaRPr lang="en-US" altLang="zh-CN" sz="4000" b="0" dirty="0" smtClean="0">
              <a:solidFill>
                <a:schemeClr val="bg2"/>
              </a:solidFill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zh-CN" altLang="en-US" sz="4000" b="0" dirty="0" smtClean="0">
                <a:solidFill>
                  <a:schemeClr val="bg2"/>
                </a:solidFill>
              </a:rPr>
              <a:t>课程</a:t>
            </a:r>
            <a:r>
              <a:rPr lang="zh-CN" altLang="en-US" sz="4000" b="0" dirty="0">
                <a:solidFill>
                  <a:schemeClr val="bg2"/>
                </a:solidFill>
              </a:rPr>
              <a:t>设计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zh-CN" altLang="en-US" sz="4000" b="0" dirty="0" smtClean="0"/>
              <a:t>本土化</a:t>
            </a:r>
            <a:r>
              <a:rPr lang="zh-CN" altLang="en-US" sz="4000" b="0" dirty="0"/>
              <a:t>策略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6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64704"/>
            <a:ext cx="5833839" cy="51347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38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本土化策略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zh-CN" sz="3200" dirty="0" smtClean="0">
              <a:latin typeface="幼圆" pitchFamily="49" charset="-122"/>
              <a:ea typeface="幼圆" pitchFamily="49" charset="-122"/>
            </a:endParaRPr>
          </a:p>
          <a:p>
            <a:pPr algn="r"/>
            <a:r>
              <a:rPr lang="zh-CN" altLang="zh-CN" sz="3200" dirty="0" smtClean="0">
                <a:latin typeface="幼圆" pitchFamily="49" charset="-122"/>
                <a:ea typeface="幼圆" pitchFamily="49" charset="-122"/>
              </a:rPr>
              <a:t>“有限本土化”</a:t>
            </a:r>
            <a:r>
              <a:rPr lang="zh-CN" altLang="zh-CN" sz="3200" dirty="0">
                <a:latin typeface="幼圆" pitchFamily="49" charset="-122"/>
                <a:ea typeface="幼圆" pitchFamily="49" charset="-122"/>
              </a:rPr>
              <a:t>和</a:t>
            </a:r>
            <a:r>
              <a:rPr lang="zh-CN" altLang="zh-CN" sz="3200" dirty="0" smtClean="0">
                <a:latin typeface="幼圆" pitchFamily="49" charset="-122"/>
                <a:ea typeface="幼圆" pitchFamily="49" charset="-122"/>
              </a:rPr>
              <a:t>“国际化的本土化”</a:t>
            </a:r>
            <a:r>
              <a:rPr lang="zh-CN" altLang="en-US" sz="2000" dirty="0" smtClean="0">
                <a:latin typeface="幼圆" pitchFamily="49" charset="-122"/>
                <a:ea typeface="幼圆" pitchFamily="49" charset="-122"/>
              </a:rPr>
              <a:t>（韩艳辉，</a:t>
            </a:r>
            <a:r>
              <a:rPr lang="en-US" altLang="zh-CN" sz="2000" dirty="0" smtClean="0">
                <a:latin typeface="幼圆" pitchFamily="49" charset="-122"/>
                <a:ea typeface="幼圆" pitchFamily="49" charset="-122"/>
              </a:rPr>
              <a:t>2013</a:t>
            </a:r>
            <a:r>
              <a:rPr lang="zh-CN" altLang="en-US" sz="2000" dirty="0" smtClean="0">
                <a:latin typeface="幼圆" pitchFamily="49" charset="-122"/>
                <a:ea typeface="幼圆" pitchFamily="49" charset="-122"/>
              </a:rPr>
              <a:t>）</a:t>
            </a:r>
            <a:endParaRPr lang="zh-CN" altLang="en-US" sz="2000" dirty="0">
              <a:latin typeface="幼圆" pitchFamily="49" charset="-122"/>
              <a:ea typeface="幼圆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85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 smtClean="0"/>
              <a:t>有限本土化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2800" dirty="0" smtClean="0">
                <a:latin typeface="幼圆" pitchFamily="49" charset="-122"/>
                <a:ea typeface="幼圆" pitchFamily="49" charset="-122"/>
              </a:rPr>
              <a:t>即</a:t>
            </a:r>
            <a:r>
              <a:rPr lang="zh-CN" altLang="zh-CN" sz="2800" dirty="0">
                <a:latin typeface="幼圆" pitchFamily="49" charset="-122"/>
                <a:ea typeface="幼圆" pitchFamily="49" charset="-122"/>
              </a:rPr>
              <a:t>针对国外先进的</a:t>
            </a:r>
            <a:r>
              <a:rPr lang="zh-CN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理念</a:t>
            </a:r>
            <a:r>
              <a:rPr lang="zh-CN" altLang="zh-CN" sz="2800" dirty="0">
                <a:latin typeface="幼圆" pitchFamily="49" charset="-122"/>
                <a:ea typeface="幼圆" pitchFamily="49" charset="-122"/>
              </a:rPr>
              <a:t>，我们直接“拿来”不做改造，其实某种程度上就是本土化</a:t>
            </a:r>
            <a:r>
              <a:rPr lang="zh-CN" altLang="zh-CN" sz="2800" dirty="0" smtClean="0">
                <a:latin typeface="幼圆" pitchFamily="49" charset="-122"/>
                <a:ea typeface="幼圆" pitchFamily="49" charset="-122"/>
              </a:rPr>
              <a:t>。</a:t>
            </a:r>
            <a:endParaRPr lang="en-US" altLang="zh-CN" sz="2800" dirty="0" smtClean="0">
              <a:latin typeface="幼圆" pitchFamily="49" charset="-122"/>
              <a:ea typeface="幼圆" pitchFamily="49" charset="-122"/>
            </a:endParaRPr>
          </a:p>
          <a:p>
            <a:endParaRPr lang="en-US" altLang="zh-CN" sz="2800" dirty="0" smtClean="0">
              <a:latin typeface="幼圆" pitchFamily="49" charset="-122"/>
              <a:ea typeface="幼圆" pitchFamily="49" charset="-122"/>
            </a:endParaRPr>
          </a:p>
          <a:p>
            <a:r>
              <a:rPr lang="zh-CN" altLang="zh-CN" sz="2800" dirty="0" smtClean="0">
                <a:latin typeface="幼圆" pitchFamily="49" charset="-122"/>
                <a:ea typeface="幼圆" pitchFamily="49" charset="-122"/>
              </a:rPr>
              <a:t>但</a:t>
            </a:r>
            <a:r>
              <a:rPr lang="zh-CN" altLang="zh-CN" sz="2800" dirty="0">
                <a:latin typeface="幼圆" pitchFamily="49" charset="-122"/>
                <a:ea typeface="幼圆" pitchFamily="49" charset="-122"/>
              </a:rPr>
              <a:t>要注意，在此基础上，我们可以做</a:t>
            </a:r>
            <a:r>
              <a:rPr lang="zh-CN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理念外</a:t>
            </a:r>
            <a:r>
              <a:rPr lang="zh-CN" altLang="zh-CN" sz="2800" dirty="0">
                <a:latin typeface="幼圆" pitchFamily="49" charset="-122"/>
                <a:ea typeface="幼圆" pitchFamily="49" charset="-122"/>
              </a:rPr>
              <a:t>的“微改造”，比如提供更多本土化的案例。</a:t>
            </a:r>
            <a:endParaRPr lang="zh-CN" altLang="en-US" sz="2800" dirty="0">
              <a:latin typeface="幼圆" pitchFamily="49" charset="-122"/>
              <a:ea typeface="幼圆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846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>
                <a:latin typeface="幼圆" pitchFamily="49" charset="-122"/>
                <a:ea typeface="幼圆" pitchFamily="49" charset="-122"/>
              </a:rPr>
              <a:t>国际化的本土化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sz="2800" dirty="0" smtClean="0">
                <a:latin typeface="幼圆" pitchFamily="49" charset="-122"/>
                <a:ea typeface="幼圆" pitchFamily="49" charset="-122"/>
              </a:rPr>
              <a:t>指</a:t>
            </a:r>
            <a:r>
              <a:rPr lang="zh-CN" altLang="zh-CN" sz="2800" dirty="0" smtClean="0">
                <a:latin typeface="幼圆" pitchFamily="49" charset="-122"/>
                <a:ea typeface="幼圆" pitchFamily="49" charset="-122"/>
              </a:rPr>
              <a:t>我们</a:t>
            </a:r>
            <a:r>
              <a:rPr lang="zh-CN" altLang="zh-CN" sz="2800" dirty="0">
                <a:latin typeface="幼圆" pitchFamily="49" charset="-122"/>
                <a:ea typeface="幼圆" pitchFamily="49" charset="-122"/>
              </a:rPr>
              <a:t>的视角是站在</a:t>
            </a:r>
            <a:r>
              <a:rPr lang="zh-CN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国际</a:t>
            </a:r>
            <a:r>
              <a:rPr lang="zh-CN" altLang="zh-CN" sz="2800" dirty="0">
                <a:latin typeface="幼圆" pitchFamily="49" charset="-122"/>
                <a:ea typeface="幼圆" pitchFamily="49" charset="-122"/>
              </a:rPr>
              <a:t>的高度，审视国际的理念和做法，选择和要引入的资源的更优秀的</a:t>
            </a:r>
            <a:r>
              <a:rPr lang="zh-CN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对立面</a:t>
            </a:r>
            <a:r>
              <a:rPr lang="zh-CN" altLang="zh-CN" sz="2800" dirty="0">
                <a:latin typeface="幼圆" pitchFamily="49" charset="-122"/>
                <a:ea typeface="幼圆" pitchFamily="49" charset="-122"/>
              </a:rPr>
              <a:t>来进行“国际化的本土化”</a:t>
            </a:r>
            <a:r>
              <a:rPr lang="zh-CN" altLang="zh-CN" sz="2800" dirty="0" smtClean="0">
                <a:latin typeface="幼圆" pitchFamily="49" charset="-122"/>
                <a:ea typeface="幼圆" pitchFamily="49" charset="-122"/>
              </a:rPr>
              <a:t>。</a:t>
            </a:r>
            <a:endParaRPr lang="en-US" altLang="zh-CN" sz="2800" dirty="0" smtClean="0">
              <a:latin typeface="幼圆" pitchFamily="49" charset="-122"/>
              <a:ea typeface="幼圆" pitchFamily="49" charset="-122"/>
            </a:endParaRPr>
          </a:p>
          <a:p>
            <a:endParaRPr lang="en-US" altLang="zh-CN" sz="2800" dirty="0">
              <a:latin typeface="幼圆" pitchFamily="49" charset="-122"/>
              <a:ea typeface="幼圆" pitchFamily="49" charset="-122"/>
            </a:endParaRPr>
          </a:p>
          <a:p>
            <a:r>
              <a:rPr lang="zh-CN" altLang="en-US" sz="2800" dirty="0" smtClean="0">
                <a:latin typeface="幼圆" pitchFamily="49" charset="-122"/>
                <a:ea typeface="幼圆" pitchFamily="49" charset="-122"/>
              </a:rPr>
              <a:t>即</a:t>
            </a:r>
            <a:r>
              <a:rPr lang="zh-CN" altLang="zh-CN" sz="2800" dirty="0" smtClean="0">
                <a:latin typeface="幼圆" pitchFamily="49" charset="-122"/>
                <a:ea typeface="幼圆" pitchFamily="49" charset="-122"/>
              </a:rPr>
              <a:t>当</a:t>
            </a:r>
            <a:r>
              <a:rPr lang="zh-CN" altLang="zh-CN" sz="2800" dirty="0">
                <a:latin typeface="幼圆" pitchFamily="49" charset="-122"/>
                <a:ea typeface="幼圆" pitchFamily="49" charset="-122"/>
              </a:rPr>
              <a:t>我们发现国际上有其它比要引入的资源更好的资源、理念和做法时，那么我们要坚决地改造要引入的资源，取而代之以国际化的理念和做法。</a:t>
            </a: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27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“国际化的本土化”</a:t>
            </a:r>
            <a:r>
              <a:rPr lang="zh-CN" altLang="en-US" dirty="0"/>
              <a:t>之</a:t>
            </a:r>
            <a:r>
              <a:rPr lang="zh-CN" altLang="zh-CN" dirty="0"/>
              <a:t>评价方式</a:t>
            </a:r>
            <a:endParaRPr lang="zh-CN" altLang="en-US" dirty="0"/>
          </a:p>
        </p:txBody>
      </p:sp>
      <p:pic>
        <p:nvPicPr>
          <p:cNvPr id="4" name="Picture 2" descr="英方评价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86" y="978212"/>
            <a:ext cx="6701681" cy="3407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608" y="4365104"/>
            <a:ext cx="76690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000" b="1" dirty="0">
                <a:latin typeface="黑体" pitchFamily="2" charset="-122"/>
                <a:ea typeface="黑体" pitchFamily="2" charset="-122"/>
              </a:rPr>
              <a:t>英方原来设计的是考试，我们按照国内教师学员的需求和</a:t>
            </a:r>
            <a:r>
              <a:rPr lang="zh-CN" altLang="zh-CN" sz="2000" b="1" dirty="0" smtClean="0">
                <a:latin typeface="黑体" pitchFamily="2" charset="-122"/>
                <a:ea typeface="黑体" pitchFamily="2" charset="-122"/>
              </a:rPr>
              <a:t>实际情况</a:t>
            </a:r>
            <a:endParaRPr lang="en-US" altLang="zh-CN" sz="2000" b="1" dirty="0" smtClean="0">
              <a:latin typeface="黑体" pitchFamily="2" charset="-122"/>
              <a:ea typeface="黑体" pitchFamily="2" charset="-122"/>
            </a:endParaRPr>
          </a:p>
          <a:p>
            <a:r>
              <a:rPr lang="zh-CN" altLang="zh-CN" sz="2000" b="1" dirty="0" smtClean="0">
                <a:latin typeface="黑体" pitchFamily="2" charset="-122"/>
                <a:ea typeface="黑体" pitchFamily="2" charset="-122"/>
              </a:rPr>
              <a:t>改为</a:t>
            </a:r>
            <a:r>
              <a:rPr lang="zh-CN" altLang="zh-CN" sz="2000" b="1" dirty="0">
                <a:latin typeface="黑体" pitchFamily="2" charset="-122"/>
                <a:ea typeface="黑体" pitchFamily="2" charset="-122"/>
              </a:rPr>
              <a:t>撰写终期大论文</a:t>
            </a:r>
            <a:r>
              <a:rPr lang="zh-CN" altLang="zh-CN" sz="2000" b="1" dirty="0" smtClean="0">
                <a:latin typeface="黑体" pitchFamily="2" charset="-122"/>
                <a:ea typeface="黑体" pitchFamily="2" charset="-122"/>
              </a:rPr>
              <a:t>。</a:t>
            </a:r>
            <a:r>
              <a:rPr lang="zh-CN" altLang="en-US" sz="2000" b="1" dirty="0" smtClean="0">
                <a:latin typeface="黑体" pitchFamily="2" charset="-122"/>
                <a:ea typeface="黑体" pitchFamily="2" charset="-122"/>
              </a:rPr>
              <a:t>国际</a:t>
            </a:r>
            <a:r>
              <a:rPr lang="en-US" altLang="zh-CN" sz="2000" b="1" dirty="0" smtClean="0">
                <a:latin typeface="黑体" pitchFamily="2" charset="-122"/>
                <a:ea typeface="黑体" pitchFamily="2" charset="-122"/>
              </a:rPr>
              <a:t>VS</a:t>
            </a:r>
            <a:r>
              <a:rPr lang="zh-CN" altLang="en-US" sz="2000" b="1" dirty="0" smtClean="0">
                <a:latin typeface="黑体" pitchFamily="2" charset="-122"/>
                <a:ea typeface="黑体" pitchFamily="2" charset="-122"/>
              </a:rPr>
              <a:t>国际！ </a:t>
            </a:r>
            <a:r>
              <a:rPr lang="en-US" altLang="zh-CN" sz="2000" b="1" dirty="0" smtClean="0">
                <a:solidFill>
                  <a:srgbClr val="FF0000"/>
                </a:solidFill>
                <a:latin typeface="Arial" pitchFamily="34" charset="0"/>
                <a:ea typeface="黑体" pitchFamily="2" charset="-122"/>
                <a:cs typeface="Arial" pitchFamily="34" charset="0"/>
              </a:rPr>
              <a:t>IOE </a:t>
            </a:r>
            <a:r>
              <a:rPr lang="en-US" altLang="zh-CN" sz="2000" b="1" dirty="0" err="1" smtClean="0">
                <a:solidFill>
                  <a:srgbClr val="FF0000"/>
                </a:solidFill>
                <a:latin typeface="Arial" pitchFamily="34" charset="0"/>
                <a:ea typeface="黑体" pitchFamily="2" charset="-122"/>
                <a:cs typeface="Arial" pitchFamily="34" charset="0"/>
              </a:rPr>
              <a:t>vs</a:t>
            </a:r>
            <a:r>
              <a:rPr lang="en-US" altLang="zh-CN" sz="2000" b="1" dirty="0" smtClean="0">
                <a:solidFill>
                  <a:srgbClr val="FF0000"/>
                </a:solidFill>
                <a:latin typeface="Arial" pitchFamily="34" charset="0"/>
                <a:ea typeface="黑体" pitchFamily="2" charset="-122"/>
                <a:cs typeface="Arial" pitchFamily="34" charset="0"/>
              </a:rPr>
              <a:t> OUUK</a:t>
            </a:r>
            <a:endParaRPr lang="zh-CN" altLang="en-US" sz="2000" dirty="0">
              <a:solidFill>
                <a:srgbClr val="FF0000"/>
              </a:solidFill>
              <a:latin typeface="Arial" pitchFamily="34" charset="0"/>
              <a:ea typeface="黑体" pitchFamily="2" charset="-122"/>
              <a:cs typeface="Arial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93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“国际化的本土化”</a:t>
            </a:r>
            <a:r>
              <a:rPr lang="zh-CN" altLang="en-US" dirty="0"/>
              <a:t>之</a:t>
            </a:r>
            <a:r>
              <a:rPr lang="zh-CN" altLang="zh-CN" dirty="0"/>
              <a:t>评价方式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6" descr="大论文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7584" y="908720"/>
            <a:ext cx="820891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98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“有限本土化”</a:t>
            </a:r>
            <a:r>
              <a:rPr lang="zh-CN" altLang="en-US" dirty="0"/>
              <a:t>之</a:t>
            </a:r>
            <a:r>
              <a:rPr lang="zh-CN" altLang="zh-CN" dirty="0"/>
              <a:t>教学设计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2960" y="1361319"/>
            <a:ext cx="7520940" cy="3579849"/>
          </a:xfrm>
        </p:spPr>
        <p:txBody>
          <a:bodyPr>
            <a:no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zh-CN" altLang="en-US" sz="2400" dirty="0">
                <a:latin typeface="幼圆" pitchFamily="49" charset="-122"/>
                <a:ea typeface="幼圆" pitchFamily="49" charset="-122"/>
              </a:rPr>
              <a:t>以周为单位</a:t>
            </a:r>
            <a:r>
              <a:rPr lang="zh-CN" altLang="zh-CN" sz="2400" dirty="0">
                <a:latin typeface="幼圆" pitchFamily="49" charset="-122"/>
                <a:ea typeface="幼圆" pitchFamily="49" charset="-122"/>
              </a:rPr>
              <a:t>的教学设计</a:t>
            </a:r>
            <a:r>
              <a:rPr lang="en-US" altLang="zh-CN" sz="2400" dirty="0"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2400" dirty="0">
                <a:latin typeface="幼圆" pitchFamily="49" charset="-122"/>
                <a:ea typeface="幼圆" pitchFamily="49" charset="-122"/>
              </a:rPr>
              <a:t>→ 保留！</a:t>
            </a:r>
            <a:endParaRPr lang="en-US" altLang="zh-CN" sz="2400" dirty="0">
              <a:latin typeface="幼圆" pitchFamily="49" charset="-122"/>
              <a:ea typeface="幼圆" pitchFamily="49" charset="-122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en-US" altLang="zh-CN" sz="2400" dirty="0">
              <a:latin typeface="幼圆" pitchFamily="49" charset="-122"/>
              <a:ea typeface="幼圆" pitchFamily="49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88840"/>
            <a:ext cx="5430553" cy="4612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993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2960" y="404664"/>
            <a:ext cx="7520940" cy="3579849"/>
          </a:xfrm>
        </p:spPr>
        <p:txBody>
          <a:bodyPr/>
          <a:lstStyle/>
          <a:p>
            <a:r>
              <a:rPr lang="zh-CN" altLang="zh-CN" sz="2400" dirty="0">
                <a:latin typeface="幼圆" pitchFamily="49" charset="-122"/>
                <a:ea typeface="幼圆" pitchFamily="49" charset="-122"/>
              </a:rPr>
              <a:t>在该教学设计的基础上</a:t>
            </a:r>
            <a:r>
              <a:rPr lang="zh-CN" altLang="zh-CN" sz="2400" dirty="0" smtClean="0">
                <a:latin typeface="幼圆" pitchFamily="49" charset="-122"/>
                <a:ea typeface="幼圆" pitchFamily="49" charset="-122"/>
              </a:rPr>
              <a:t>，还</a:t>
            </a:r>
            <a:r>
              <a:rPr lang="zh-CN" altLang="zh-CN" sz="2400" dirty="0">
                <a:latin typeface="幼圆" pitchFamily="49" charset="-122"/>
                <a:ea typeface="幼圆" pitchFamily="49" charset="-122"/>
              </a:rPr>
              <a:t>补充了一定数量的中英文阅读材料，比如“在线学习辅导”这门课</a:t>
            </a:r>
            <a:r>
              <a:rPr lang="zh-CN" altLang="zh-CN" sz="2400" dirty="0" smtClean="0">
                <a:latin typeface="幼圆" pitchFamily="49" charset="-122"/>
                <a:ea typeface="幼圆" pitchFamily="49" charset="-122"/>
              </a:rPr>
              <a:t>，补充</a:t>
            </a:r>
            <a:r>
              <a:rPr lang="zh-CN" altLang="zh-CN" sz="2400" dirty="0">
                <a:latin typeface="幼圆" pitchFamily="49" charset="-122"/>
                <a:ea typeface="幼圆" pitchFamily="49" charset="-122"/>
              </a:rPr>
              <a:t>了</a:t>
            </a:r>
            <a:r>
              <a:rPr lang="en-US" altLang="zh-CN" sz="2400" dirty="0">
                <a:latin typeface="幼圆" pitchFamily="49" charset="-122"/>
                <a:ea typeface="幼圆" pitchFamily="49" charset="-122"/>
              </a:rPr>
              <a:t>6</a:t>
            </a:r>
            <a:r>
              <a:rPr lang="zh-CN" altLang="zh-CN" sz="2400" dirty="0">
                <a:latin typeface="幼圆" pitchFamily="49" charset="-122"/>
                <a:ea typeface="幼圆" pitchFamily="49" charset="-122"/>
              </a:rPr>
              <a:t>篇英文论文和</a:t>
            </a:r>
            <a:r>
              <a:rPr lang="en-US" altLang="zh-CN" sz="2400" dirty="0">
                <a:latin typeface="幼圆" pitchFamily="49" charset="-122"/>
                <a:ea typeface="幼圆" pitchFamily="49" charset="-122"/>
              </a:rPr>
              <a:t>7</a:t>
            </a:r>
            <a:r>
              <a:rPr lang="zh-CN" altLang="zh-CN" sz="2400" dirty="0">
                <a:latin typeface="幼圆" pitchFamily="49" charset="-122"/>
                <a:ea typeface="幼圆" pitchFamily="49" charset="-122"/>
              </a:rPr>
              <a:t>篇中文材料，目的就是让学生了解本土的案例，和国外作对照，同时精选的英文论文目的在于指导他们进行学术研究</a:t>
            </a:r>
            <a:r>
              <a:rPr lang="zh-CN" altLang="en-US" sz="2400" dirty="0">
                <a:latin typeface="幼圆" pitchFamily="49" charset="-122"/>
                <a:ea typeface="幼圆" pitchFamily="49" charset="-122"/>
              </a:rPr>
              <a:t>。</a:t>
            </a:r>
          </a:p>
          <a:p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529844"/>
            <a:ext cx="5969521" cy="40675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92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-99392"/>
            <a:ext cx="3543618" cy="47525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9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89" y="548132"/>
            <a:ext cx="4002695" cy="30248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23077" y="3466743"/>
            <a:ext cx="50134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Contact: </a:t>
            </a:r>
            <a:r>
              <a:rPr lang="en-US" altLang="zh-CN" sz="4000" dirty="0" smtClean="0">
                <a:hlinkClick r:id="rId3"/>
              </a:rPr>
              <a:t>hanyh@ouchn.edu.cn</a:t>
            </a:r>
            <a:endParaRPr lang="en-US" altLang="zh-CN" sz="4000" dirty="0" smtClean="0"/>
          </a:p>
          <a:p>
            <a:endParaRPr lang="en-US" altLang="zh-CN" sz="4000" dirty="0" smtClean="0"/>
          </a:p>
          <a:p>
            <a:endParaRPr lang="zh-CN" altLang="en-US" sz="40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948511"/>
            <a:ext cx="20669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2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角度">
  <a:themeElements>
    <a:clrScheme name="角度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角度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角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2240</TotalTime>
  <Words>1011</Words>
  <Application>Microsoft Office PowerPoint</Application>
  <PresentationFormat>全屏显示(4:3)</PresentationFormat>
  <Paragraphs>137</Paragraphs>
  <Slides>42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42</vt:i4>
      </vt:variant>
    </vt:vector>
  </HeadingPairs>
  <TitlesOfParts>
    <vt:vector size="43" baseType="lpstr">
      <vt:lpstr>角度</vt:lpstr>
      <vt:lpstr>在线课程建设经验分享： 课程设计、本土化策略与团队建设等</vt:lpstr>
      <vt:lpstr>大纲</vt:lpstr>
      <vt:lpstr>优秀的教师团队</vt:lpstr>
      <vt:lpstr>PowerPoint 演示文稿</vt:lpstr>
      <vt:lpstr>招兵买马</vt:lpstr>
      <vt:lpstr>招兵买马 忽悠策略</vt:lpstr>
      <vt:lpstr>战法</vt:lpstr>
      <vt:lpstr>PowerPoint 演示文稿</vt:lpstr>
      <vt:lpstr>运行小组（19→21人）</vt:lpstr>
      <vt:lpstr>预备队（51人      19）</vt:lpstr>
      <vt:lpstr>PowerPoint 演示文稿</vt:lpstr>
      <vt:lpstr>团队平移</vt:lpstr>
      <vt:lpstr>大纲</vt:lpstr>
      <vt:lpstr>如何做到以学生为中心</vt:lpstr>
      <vt:lpstr>PowerPoint 演示文稿</vt:lpstr>
      <vt:lpstr>首先要有适合学生的学习内容</vt:lpstr>
      <vt:lpstr>为什么要增加学习指南与破冰行动模块？</vt:lpstr>
      <vt:lpstr>内容设计</vt:lpstr>
      <vt:lpstr>媒体辅助英语教学 问卷反馈</vt:lpstr>
      <vt:lpstr>建议</vt:lpstr>
      <vt:lpstr>课程考核</vt:lpstr>
      <vt:lpstr>      严冰校长的话</vt:lpstr>
      <vt:lpstr>PowerPoint 演示文稿</vt:lpstr>
      <vt:lpstr>网站设计</vt:lpstr>
      <vt:lpstr>气泡导航，快速熟悉课程</vt:lpstr>
      <vt:lpstr>PowerPoint 演示文稿</vt:lpstr>
      <vt:lpstr>PowerPoint 演示文稿</vt:lpstr>
      <vt:lpstr>互动评价</vt:lpstr>
      <vt:lpstr>PowerPoint 演示文稿</vt:lpstr>
      <vt:lpstr>教师团队</vt:lpstr>
      <vt:lpstr>PowerPoint 演示文稿</vt:lpstr>
      <vt:lpstr>大纲</vt:lpstr>
      <vt:lpstr>PowerPoint 演示文稿</vt:lpstr>
      <vt:lpstr>本土化策略</vt:lpstr>
      <vt:lpstr>有限本土化</vt:lpstr>
      <vt:lpstr>国际化的本土化</vt:lpstr>
      <vt:lpstr>“国际化的本土化”之评价方式</vt:lpstr>
      <vt:lpstr>“国际化的本土化”之评价方式</vt:lpstr>
      <vt:lpstr>“有限本土化”之教学设计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以学生为中心的 一站式纯在线课程可保证质量：以媒体辅助英语教学为例</dc:title>
  <dc:creator>MC SYSTEM</dc:creator>
  <cp:lastModifiedBy>IBM</cp:lastModifiedBy>
  <cp:revision>281</cp:revision>
  <dcterms:created xsi:type="dcterms:W3CDTF">2014-09-16T02:28:03Z</dcterms:created>
  <dcterms:modified xsi:type="dcterms:W3CDTF">2014-10-15T15:32:42Z</dcterms:modified>
</cp:coreProperties>
</file>